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10.png" ContentType="image/png"/>
  <Override PartName="/ppt/media/image46.png" ContentType="image/png"/>
  <Override PartName="/ppt/media/image11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8288000" cy="10287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" descr=""/>
          <p:cNvPicPr/>
          <p:nvPr/>
        </p:nvPicPr>
        <p:blipFill>
          <a:blip r:embed="rId1"/>
          <a:stretch/>
        </p:blipFill>
        <p:spPr>
          <a:xfrm rot="7659000">
            <a:off x="14267160" y="5588280"/>
            <a:ext cx="7628400" cy="7827840"/>
          </a:xfrm>
          <a:prstGeom prst="rect">
            <a:avLst/>
          </a:prstGeom>
          <a:ln>
            <a:noFill/>
          </a:ln>
        </p:spPr>
      </p:pic>
      <p:pic>
        <p:nvPicPr>
          <p:cNvPr id="39" name="Picture 4" descr=""/>
          <p:cNvPicPr/>
          <p:nvPr/>
        </p:nvPicPr>
        <p:blipFill>
          <a:blip r:embed="rId2"/>
          <a:stretch/>
        </p:blipFill>
        <p:spPr>
          <a:xfrm>
            <a:off x="-4082760" y="-4626720"/>
            <a:ext cx="9021960" cy="9257760"/>
          </a:xfrm>
          <a:prstGeom prst="rect">
            <a:avLst/>
          </a:prstGeom>
          <a:ln>
            <a:noFill/>
          </a:ln>
        </p:spPr>
      </p:pic>
      <p:grpSp>
        <p:nvGrpSpPr>
          <p:cNvPr id="40" name="Group 1"/>
          <p:cNvGrpSpPr/>
          <p:nvPr/>
        </p:nvGrpSpPr>
        <p:grpSpPr>
          <a:xfrm>
            <a:off x="6048000" y="3024000"/>
            <a:ext cx="24623640" cy="4651920"/>
            <a:chOff x="6048000" y="3024000"/>
            <a:chExt cx="24623640" cy="4651920"/>
          </a:xfrm>
        </p:grpSpPr>
        <p:sp>
          <p:nvSpPr>
            <p:cNvPr id="41" name="CustomShape 2"/>
            <p:cNvSpPr/>
            <p:nvPr/>
          </p:nvSpPr>
          <p:spPr>
            <a:xfrm>
              <a:off x="6048000" y="3467880"/>
              <a:ext cx="24623640" cy="1730880"/>
            </a:xfrm>
            <a:custGeom>
              <a:avLst/>
              <a:gdLst/>
              <a:ahLst/>
              <a:rect l="l" t="t" r="r" b="b"/>
              <a:pathLst>
                <a:path w="2524170" h="334432">
                  <a:moveTo>
                    <a:pt x="0" y="0"/>
                  </a:moveTo>
                  <a:lnTo>
                    <a:pt x="2524170" y="0"/>
                  </a:lnTo>
                  <a:lnTo>
                    <a:pt x="2524170" y="334432"/>
                  </a:lnTo>
                  <a:lnTo>
                    <a:pt x="0" y="334432"/>
                  </a:lnTo>
                  <a:close/>
                </a:path>
              </a:pathLst>
            </a:custGeom>
            <a:noFill/>
            <a:ln w="381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" name="CustomShape 3"/>
            <p:cNvSpPr/>
            <p:nvPr/>
          </p:nvSpPr>
          <p:spPr>
            <a:xfrm>
              <a:off x="6048000" y="3024000"/>
              <a:ext cx="7928280" cy="46519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3" name="CustomShape 4"/>
          <p:cNvSpPr/>
          <p:nvPr/>
        </p:nvSpPr>
        <p:spPr>
          <a:xfrm>
            <a:off x="2520000" y="1539720"/>
            <a:ext cx="12239640" cy="153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12061"/>
              </a:lnSpc>
            </a:pPr>
            <a:r>
              <a:rPr b="1" lang="en-US" sz="8740" spc="851" strike="noStrike">
                <a:solidFill>
                  <a:srgbClr val="231f20"/>
                </a:solidFill>
                <a:latin typeface="Oswald Bold"/>
                <a:ea typeface="DejaVu Sans"/>
              </a:rPr>
              <a:t>RISC AND CISC</a:t>
            </a:r>
            <a:endParaRPr b="0" lang="en-IN" sz="8740" spc="-1" strike="noStrike">
              <a:latin typeface="Arial"/>
            </a:endParaRPr>
          </a:p>
        </p:txBody>
      </p:sp>
      <p:sp>
        <p:nvSpPr>
          <p:cNvPr id="44" name="CustomShape 5"/>
          <p:cNvSpPr/>
          <p:nvPr/>
        </p:nvSpPr>
        <p:spPr>
          <a:xfrm>
            <a:off x="7488000" y="3670200"/>
            <a:ext cx="8201160" cy="122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IN" sz="8000" spc="-1" strike="noStrike">
                <a:latin typeface="Arial"/>
              </a:rPr>
              <a:t>ARCHITECTURE</a:t>
            </a:r>
            <a:endParaRPr b="0" lang="en-IN" sz="8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icture 2" descr=""/>
          <p:cNvPicPr/>
          <p:nvPr/>
        </p:nvPicPr>
        <p:blipFill>
          <a:blip r:embed="rId1"/>
          <a:stretch/>
        </p:blipFill>
        <p:spPr>
          <a:xfrm>
            <a:off x="-7140240" y="-13507200"/>
            <a:ext cx="15841080" cy="16255080"/>
          </a:xfrm>
          <a:prstGeom prst="rect">
            <a:avLst/>
          </a:prstGeom>
          <a:ln>
            <a:noFill/>
          </a:ln>
        </p:spPr>
      </p:pic>
      <p:pic>
        <p:nvPicPr>
          <p:cNvPr id="124" name="Picture 3" descr=""/>
          <p:cNvPicPr/>
          <p:nvPr/>
        </p:nvPicPr>
        <p:blipFill>
          <a:blip r:embed="rId2"/>
          <a:stretch/>
        </p:blipFill>
        <p:spPr>
          <a:xfrm>
            <a:off x="13447440" y="-3843360"/>
            <a:ext cx="15841080" cy="16255080"/>
          </a:xfrm>
          <a:prstGeom prst="rect">
            <a:avLst/>
          </a:prstGeom>
          <a:ln>
            <a:noFill/>
          </a:ln>
        </p:spPr>
      </p:pic>
      <p:sp>
        <p:nvSpPr>
          <p:cNvPr id="125" name="CustomShape 1"/>
          <p:cNvSpPr/>
          <p:nvPr/>
        </p:nvSpPr>
        <p:spPr>
          <a:xfrm>
            <a:off x="1595160" y="720000"/>
            <a:ext cx="14532480" cy="833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marL="432000" indent="-324000">
              <a:lnSpc>
                <a:spcPts val="4504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316" strike="noStrike">
                <a:solidFill>
                  <a:srgbClr val="ffffff"/>
                </a:solidFill>
                <a:latin typeface="DM Sans"/>
                <a:ea typeface="DejaVu Sans"/>
              </a:rPr>
              <a:t>Intel developed the CISC processor.</a:t>
            </a:r>
            <a:endParaRPr b="0" lang="en-IN" sz="28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lnSpc>
                <a:spcPts val="4504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316" strike="noStrike">
                <a:solidFill>
                  <a:srgbClr val="ffffff"/>
                </a:solidFill>
                <a:latin typeface="DM Sans"/>
                <a:ea typeface="DejaVu Sans"/>
              </a:rPr>
              <a:t> </a:t>
            </a:r>
            <a:r>
              <a:rPr b="0" lang="en-US" sz="2800" spc="316" strike="noStrike">
                <a:solidFill>
                  <a:srgbClr val="ffffff"/>
                </a:solidFill>
                <a:latin typeface="DM Sans"/>
                <a:ea typeface="DejaVu Sans"/>
              </a:rPr>
              <a:t>It has an extensive collection of complex instructions that range from simple to very complex and specializes in the assembly language level, which takes a long time to execute the instructions.</a:t>
            </a:r>
            <a:endParaRPr b="0" lang="en-IN" sz="28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lnSpc>
                <a:spcPts val="4504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316" strike="noStrike">
                <a:solidFill>
                  <a:srgbClr val="ffffff"/>
                </a:solidFill>
                <a:latin typeface="DM Sans"/>
                <a:ea typeface="DejaVu Sans"/>
              </a:rPr>
              <a:t> </a:t>
            </a:r>
            <a:r>
              <a:rPr b="0" lang="en-US" sz="2800" spc="316" strike="noStrike">
                <a:solidFill>
                  <a:srgbClr val="ffffff"/>
                </a:solidFill>
                <a:latin typeface="DM Sans"/>
                <a:ea typeface="DejaVu Sans"/>
              </a:rPr>
              <a:t>So, CISC approaches reducing the number of instructions on each program and ignoring the number of cycles per instruction.</a:t>
            </a:r>
            <a:endParaRPr b="0" lang="en-IN" sz="28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lnSpc>
                <a:spcPts val="4504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316" strike="noStrike">
                <a:solidFill>
                  <a:srgbClr val="ffffff"/>
                </a:solidFill>
                <a:latin typeface="DM Sans"/>
                <a:ea typeface="DejaVu Sans"/>
              </a:rPr>
              <a:t> </a:t>
            </a:r>
            <a:r>
              <a:rPr b="0" lang="en-US" sz="2800" spc="316" strike="noStrike">
                <a:solidFill>
                  <a:srgbClr val="ffffff"/>
                </a:solidFill>
                <a:latin typeface="DM Sans"/>
                <a:ea typeface="DejaVu Sans"/>
              </a:rPr>
              <a:t>It emphasizes building complex instructions directly in the hardware because the hardware is always faster than software.</a:t>
            </a:r>
            <a:endParaRPr b="0" lang="en-IN" sz="28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lnSpc>
                <a:spcPts val="4504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316" strike="noStrike">
                <a:solidFill>
                  <a:srgbClr val="ffffff"/>
                </a:solidFill>
                <a:latin typeface="DM Sans"/>
                <a:ea typeface="DejaVu Sans"/>
              </a:rPr>
              <a:t> </a:t>
            </a:r>
            <a:r>
              <a:rPr b="0" lang="en-US" sz="2800" spc="316" strike="noStrike">
                <a:solidFill>
                  <a:srgbClr val="ffffff"/>
                </a:solidFill>
                <a:latin typeface="DM Sans"/>
                <a:ea typeface="DejaVu Sans"/>
              </a:rPr>
              <a:t>However, CISC chips are relatively slower than RISC chips but use little instructions.</a:t>
            </a:r>
            <a:endParaRPr b="0" lang="en-IN" sz="2800" spc="-1" strike="noStrike">
              <a:solidFill>
                <a:srgbClr val="ffffff"/>
              </a:solidFill>
              <a:latin typeface="Arial"/>
            </a:endParaRPr>
          </a:p>
          <a:p>
            <a:pPr marL="432000" indent="-324000">
              <a:lnSpc>
                <a:spcPts val="4504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800" spc="316" strike="noStrike">
                <a:solidFill>
                  <a:srgbClr val="ffffff"/>
                </a:solidFill>
                <a:latin typeface="DM Sans"/>
                <a:ea typeface="DejaVu Sans"/>
              </a:rPr>
              <a:t>Examples of CISC processors are AMD, Intel x86, and the System/360.</a:t>
            </a:r>
            <a:endParaRPr b="0" lang="en-IN" sz="2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2" descr=""/>
          <p:cNvPicPr/>
          <p:nvPr/>
        </p:nvPicPr>
        <p:blipFill>
          <a:blip r:embed="rId1"/>
          <a:srcRect l="0" t="21875" r="0" b="21875"/>
          <a:stretch/>
        </p:blipFill>
        <p:spPr>
          <a:xfrm rot="10800000">
            <a:off x="720" y="0"/>
            <a:ext cx="18287280" cy="10286280"/>
          </a:xfrm>
          <a:prstGeom prst="rect">
            <a:avLst/>
          </a:prstGeom>
          <a:ln>
            <a:noFill/>
          </a:ln>
        </p:spPr>
      </p:pic>
      <p:grpSp>
        <p:nvGrpSpPr>
          <p:cNvPr id="127" name="Group 1"/>
          <p:cNvGrpSpPr/>
          <p:nvPr/>
        </p:nvGrpSpPr>
        <p:grpSpPr>
          <a:xfrm>
            <a:off x="0" y="-72360"/>
            <a:ext cx="18287280" cy="3157920"/>
            <a:chOff x="0" y="-72360"/>
            <a:chExt cx="18287280" cy="3157920"/>
          </a:xfrm>
        </p:grpSpPr>
        <p:sp>
          <p:nvSpPr>
            <p:cNvPr id="128" name="CustomShape 2"/>
            <p:cNvSpPr/>
            <p:nvPr/>
          </p:nvSpPr>
          <p:spPr>
            <a:xfrm>
              <a:off x="0" y="0"/>
              <a:ext cx="18287280" cy="3085560"/>
            </a:xfrm>
            <a:custGeom>
              <a:avLst/>
              <a:gdLst/>
              <a:ah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CustomShape 3"/>
            <p:cNvSpPr/>
            <p:nvPr/>
          </p:nvSpPr>
          <p:spPr>
            <a:xfrm>
              <a:off x="0" y="-72360"/>
              <a:ext cx="3085200" cy="3157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30" name="Picture 6" descr=""/>
          <p:cNvPicPr/>
          <p:nvPr/>
        </p:nvPicPr>
        <p:blipFill>
          <a:blip r:embed="rId2"/>
          <a:stretch/>
        </p:blipFill>
        <p:spPr>
          <a:xfrm>
            <a:off x="13451040" y="-4729320"/>
            <a:ext cx="7615800" cy="7814880"/>
          </a:xfrm>
          <a:prstGeom prst="rect">
            <a:avLst/>
          </a:prstGeom>
          <a:ln>
            <a:noFill/>
          </a:ln>
        </p:spPr>
      </p:pic>
      <p:pic>
        <p:nvPicPr>
          <p:cNvPr id="131" name="Picture 7" descr=""/>
          <p:cNvPicPr/>
          <p:nvPr/>
        </p:nvPicPr>
        <p:blipFill>
          <a:blip r:embed="rId3"/>
          <a:stretch/>
        </p:blipFill>
        <p:spPr>
          <a:xfrm>
            <a:off x="-2851200" y="-3442680"/>
            <a:ext cx="6709320" cy="6884640"/>
          </a:xfrm>
          <a:prstGeom prst="rect">
            <a:avLst/>
          </a:prstGeom>
          <a:ln>
            <a:noFill/>
          </a:ln>
        </p:spPr>
      </p:pic>
      <p:pic>
        <p:nvPicPr>
          <p:cNvPr id="132" name="Picture 8" descr=""/>
          <p:cNvPicPr/>
          <p:nvPr/>
        </p:nvPicPr>
        <p:blipFill>
          <a:blip r:embed="rId4"/>
          <a:stretch/>
        </p:blipFill>
        <p:spPr>
          <a:xfrm>
            <a:off x="1028880" y="3442680"/>
            <a:ext cx="5788080" cy="5342760"/>
          </a:xfrm>
          <a:prstGeom prst="rect">
            <a:avLst/>
          </a:prstGeom>
          <a:ln>
            <a:noFill/>
          </a:ln>
        </p:spPr>
      </p:pic>
      <p:sp>
        <p:nvSpPr>
          <p:cNvPr id="133" name="CustomShape 4"/>
          <p:cNvSpPr/>
          <p:nvPr/>
        </p:nvSpPr>
        <p:spPr>
          <a:xfrm>
            <a:off x="2103480" y="1232280"/>
            <a:ext cx="12492720" cy="1407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11081"/>
              </a:lnSpc>
            </a:pPr>
            <a:r>
              <a:rPr b="0" lang="en-US" sz="7200" spc="780" strike="noStrike">
                <a:solidFill>
                  <a:srgbClr val="ffffff"/>
                </a:solidFill>
                <a:latin typeface="Oswald Bold"/>
                <a:ea typeface="DejaVu Sans"/>
              </a:rPr>
              <a:t>COMPONENTS OF CISC</a:t>
            </a:r>
            <a:endParaRPr b="0" lang="en-IN" sz="7200" spc="-1" strike="noStrike">
              <a:latin typeface="Arial"/>
            </a:endParaRPr>
          </a:p>
        </p:txBody>
      </p:sp>
      <p:sp>
        <p:nvSpPr>
          <p:cNvPr id="134" name="CustomShape 5"/>
          <p:cNvSpPr/>
          <p:nvPr/>
        </p:nvSpPr>
        <p:spPr>
          <a:xfrm>
            <a:off x="7472880" y="3404520"/>
            <a:ext cx="10179000" cy="66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marL="216000" indent="-215640" algn="just">
              <a:lnSpc>
                <a:spcPts val="4348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350" spc="-1" strike="noStrike">
                <a:solidFill>
                  <a:srgbClr val="000000"/>
                </a:solidFill>
                <a:latin typeface="Open Sauce"/>
                <a:ea typeface="DejaVu Sans"/>
              </a:rPr>
              <a:t>It has two memory units namely </a:t>
            </a:r>
            <a:endParaRPr b="0" lang="en-IN" sz="3350" spc="-1" strike="noStrike">
              <a:latin typeface="Arial"/>
            </a:endParaRPr>
          </a:p>
          <a:p>
            <a:pPr algn="just">
              <a:lnSpc>
                <a:spcPts val="4348"/>
              </a:lnSpc>
            </a:pPr>
            <a:r>
              <a:rPr b="0" lang="en-US" sz="3350" spc="-1" strike="noStrike">
                <a:solidFill>
                  <a:srgbClr val="000000"/>
                </a:solidFill>
                <a:latin typeface="Open Sauce"/>
                <a:ea typeface="DejaVu Sans"/>
              </a:rPr>
              <a:t> </a:t>
            </a:r>
            <a:r>
              <a:rPr b="0" lang="en-US" sz="3350" spc="-1" strike="noStrike">
                <a:solidFill>
                  <a:srgbClr val="000000"/>
                </a:solidFill>
                <a:latin typeface="Open Sauce"/>
                <a:ea typeface="DejaVu Sans"/>
              </a:rPr>
              <a:t>1.Main Memory</a:t>
            </a:r>
            <a:endParaRPr b="0" lang="en-IN" sz="3350" spc="-1" strike="noStrike">
              <a:latin typeface="Arial"/>
            </a:endParaRPr>
          </a:p>
          <a:p>
            <a:pPr algn="just">
              <a:lnSpc>
                <a:spcPts val="4348"/>
              </a:lnSpc>
            </a:pPr>
            <a:r>
              <a:rPr b="0" lang="en-US" sz="3350" spc="-1" strike="noStrike">
                <a:solidFill>
                  <a:srgbClr val="000000"/>
                </a:solidFill>
                <a:latin typeface="Open Sauce"/>
                <a:ea typeface="DejaVu Sans"/>
              </a:rPr>
              <a:t> </a:t>
            </a:r>
            <a:r>
              <a:rPr b="0" lang="en-US" sz="3350" spc="-1" strike="noStrike">
                <a:solidFill>
                  <a:srgbClr val="000000"/>
                </a:solidFill>
                <a:latin typeface="Open Sauce"/>
                <a:ea typeface="DejaVu Sans"/>
              </a:rPr>
              <a:t>2.Control memory</a:t>
            </a:r>
            <a:endParaRPr b="0" lang="en-IN" sz="3350" spc="-1" strike="noStrike">
              <a:latin typeface="Arial"/>
            </a:endParaRPr>
          </a:p>
          <a:p>
            <a:pPr algn="just">
              <a:lnSpc>
                <a:spcPts val="4479"/>
              </a:lnSpc>
            </a:pPr>
            <a:endParaRPr b="0" lang="en-IN" sz="3350" spc="-1" strike="noStrike">
              <a:latin typeface="Arial"/>
            </a:endParaRPr>
          </a:p>
          <a:p>
            <a:pPr algn="just">
              <a:lnSpc>
                <a:spcPts val="4479"/>
              </a:lnSpc>
            </a:pPr>
            <a:r>
              <a:rPr b="1" lang="en-US" sz="3450" spc="-1" strike="noStrike">
                <a:solidFill>
                  <a:srgbClr val="000000"/>
                </a:solidFill>
                <a:latin typeface="Open Sauce Bold"/>
                <a:ea typeface="DejaVu Sans"/>
              </a:rPr>
              <a:t>Main Memory :</a:t>
            </a:r>
            <a:endParaRPr b="0" lang="en-IN" sz="3450" spc="-1" strike="noStrike">
              <a:latin typeface="Arial"/>
            </a:endParaRPr>
          </a:p>
          <a:p>
            <a:pPr algn="just">
              <a:lnSpc>
                <a:spcPts val="4348"/>
              </a:lnSpc>
            </a:pPr>
            <a:r>
              <a:rPr b="0" lang="en-US" sz="3350" spc="-1" strike="noStrike">
                <a:solidFill>
                  <a:srgbClr val="000000"/>
                </a:solidFill>
                <a:latin typeface="Open Sauce"/>
                <a:ea typeface="DejaVu Sans"/>
              </a:rPr>
              <a:t>The instructions and the data required for the execution are stored in main memory.</a:t>
            </a:r>
            <a:endParaRPr b="0" lang="en-IN" sz="3350" spc="-1" strike="noStrike">
              <a:latin typeface="Arial"/>
            </a:endParaRPr>
          </a:p>
          <a:p>
            <a:pPr algn="just">
              <a:lnSpc>
                <a:spcPts val="4348"/>
              </a:lnSpc>
            </a:pPr>
            <a:endParaRPr b="0" lang="en-IN" sz="3350" spc="-1" strike="noStrike">
              <a:latin typeface="Arial"/>
            </a:endParaRPr>
          </a:p>
          <a:p>
            <a:pPr algn="just">
              <a:lnSpc>
                <a:spcPts val="4479"/>
              </a:lnSpc>
            </a:pPr>
            <a:r>
              <a:rPr b="1" lang="en-US" sz="3450" spc="-1" strike="noStrike">
                <a:solidFill>
                  <a:srgbClr val="000000"/>
                </a:solidFill>
                <a:latin typeface="Open Sauce Bold"/>
                <a:ea typeface="DejaVu Sans"/>
              </a:rPr>
              <a:t>Control Memory:</a:t>
            </a:r>
            <a:endParaRPr b="0" lang="en-IN" sz="3450" spc="-1" strike="noStrike">
              <a:latin typeface="Arial"/>
            </a:endParaRPr>
          </a:p>
          <a:p>
            <a:pPr algn="just">
              <a:lnSpc>
                <a:spcPts val="4348"/>
              </a:lnSpc>
            </a:pPr>
            <a:r>
              <a:rPr b="0" lang="en-US" sz="3350" spc="-1" strike="noStrike">
                <a:solidFill>
                  <a:srgbClr val="000000"/>
                </a:solidFill>
                <a:latin typeface="Open Sauce"/>
                <a:ea typeface="DejaVu Sans"/>
              </a:rPr>
              <a:t>The machine instructions generate a chain of micro instructions in the control memory.</a:t>
            </a:r>
            <a:endParaRPr b="0" lang="en-IN" sz="3350" spc="-1" strike="noStrike">
              <a:latin typeface="Arial"/>
            </a:endParaRPr>
          </a:p>
          <a:p>
            <a:pPr algn="just">
              <a:lnSpc>
                <a:spcPts val="4348"/>
              </a:lnSpc>
            </a:pPr>
            <a:endParaRPr b="0" lang="en-IN" sz="33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2" descr=""/>
          <p:cNvPicPr/>
          <p:nvPr/>
        </p:nvPicPr>
        <p:blipFill>
          <a:blip r:embed="rId1"/>
          <a:srcRect l="0" t="21875" r="0" b="21875"/>
          <a:stretch/>
        </p:blipFill>
        <p:spPr>
          <a:xfrm rot="10800000">
            <a:off x="720" y="0"/>
            <a:ext cx="18287280" cy="10286280"/>
          </a:xfrm>
          <a:prstGeom prst="rect">
            <a:avLst/>
          </a:prstGeom>
          <a:ln>
            <a:noFill/>
          </a:ln>
        </p:spPr>
      </p:pic>
      <p:grpSp>
        <p:nvGrpSpPr>
          <p:cNvPr id="136" name="Group 1"/>
          <p:cNvGrpSpPr/>
          <p:nvPr/>
        </p:nvGrpSpPr>
        <p:grpSpPr>
          <a:xfrm>
            <a:off x="13663080" y="265320"/>
            <a:ext cx="4295880" cy="9641520"/>
            <a:chOff x="13663080" y="265320"/>
            <a:chExt cx="4295880" cy="9641520"/>
          </a:xfrm>
        </p:grpSpPr>
        <p:sp>
          <p:nvSpPr>
            <p:cNvPr id="137" name="CustomShape 2"/>
            <p:cNvSpPr/>
            <p:nvPr/>
          </p:nvSpPr>
          <p:spPr>
            <a:xfrm>
              <a:off x="13663080" y="337320"/>
              <a:ext cx="4295880" cy="9569520"/>
            </a:xfrm>
            <a:custGeom>
              <a:avLst/>
              <a:gdLst/>
              <a:ah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" name="CustomShape 3"/>
            <p:cNvSpPr/>
            <p:nvPr/>
          </p:nvSpPr>
          <p:spPr>
            <a:xfrm>
              <a:off x="13663080" y="265320"/>
              <a:ext cx="3085560" cy="3157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39" name="Picture 6" descr=""/>
          <p:cNvPicPr/>
          <p:nvPr/>
        </p:nvPicPr>
        <p:blipFill>
          <a:blip r:embed="rId2"/>
          <a:srcRect l="0" t="46380" r="0" b="0"/>
          <a:stretch/>
        </p:blipFill>
        <p:spPr>
          <a:xfrm>
            <a:off x="2142360" y="4829040"/>
            <a:ext cx="9752400" cy="1032120"/>
          </a:xfrm>
          <a:prstGeom prst="rect">
            <a:avLst/>
          </a:prstGeom>
          <a:ln>
            <a:noFill/>
          </a:ln>
        </p:spPr>
      </p:pic>
      <p:grpSp>
        <p:nvGrpSpPr>
          <p:cNvPr id="140" name="Group 4"/>
          <p:cNvGrpSpPr/>
          <p:nvPr/>
        </p:nvGrpSpPr>
        <p:grpSpPr>
          <a:xfrm>
            <a:off x="1071000" y="-504000"/>
            <a:ext cx="16353000" cy="8282520"/>
            <a:chOff x="1071000" y="-504000"/>
            <a:chExt cx="16353000" cy="8282520"/>
          </a:xfrm>
        </p:grpSpPr>
        <p:sp>
          <p:nvSpPr>
            <p:cNvPr id="141" name="CustomShape 5"/>
            <p:cNvSpPr/>
            <p:nvPr/>
          </p:nvSpPr>
          <p:spPr>
            <a:xfrm>
              <a:off x="1194120" y="790920"/>
              <a:ext cx="16229880" cy="6987600"/>
            </a:xfrm>
            <a:custGeom>
              <a:avLst/>
              <a:gdLst/>
              <a:ahLst/>
              <a:rect l="l" t="t" r="r" b="b"/>
              <a:pathLst>
                <a:path w="6218645" h="2677464">
                  <a:moveTo>
                    <a:pt x="0" y="0"/>
                  </a:moveTo>
                  <a:lnTo>
                    <a:pt x="6218645" y="0"/>
                  </a:lnTo>
                  <a:lnTo>
                    <a:pt x="6218645" y="2677464"/>
                  </a:lnTo>
                  <a:lnTo>
                    <a:pt x="0" y="2677464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" name="CustomShape 6"/>
            <p:cNvSpPr/>
            <p:nvPr/>
          </p:nvSpPr>
          <p:spPr>
            <a:xfrm>
              <a:off x="1071000" y="-504000"/>
              <a:ext cx="2120760" cy="21704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3" name="CustomShape 7"/>
          <p:cNvSpPr/>
          <p:nvPr/>
        </p:nvSpPr>
        <p:spPr>
          <a:xfrm>
            <a:off x="1354320" y="971640"/>
            <a:ext cx="15579000" cy="766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4646"/>
              </a:lnSpc>
            </a:pPr>
            <a:r>
              <a:rPr b="1" lang="en-US" sz="3370" spc="324" strike="noStrike">
                <a:solidFill>
                  <a:srgbClr val="231f20"/>
                </a:solidFill>
                <a:latin typeface="DM Sans Bold"/>
                <a:ea typeface="DejaVu Sans"/>
              </a:rPr>
              <a:t>Micro programs:</a:t>
            </a:r>
            <a:endParaRPr b="0" lang="en-IN" sz="3370" spc="-1" strike="noStrike">
              <a:latin typeface="Arial"/>
            </a:endParaRPr>
          </a:p>
          <a:p>
            <a:pPr>
              <a:lnSpc>
                <a:spcPts val="4232"/>
              </a:lnSpc>
            </a:pPr>
            <a:r>
              <a:rPr b="0" lang="en-US" sz="3070" spc="296" strike="noStrike">
                <a:solidFill>
                  <a:srgbClr val="231f20"/>
                </a:solidFill>
                <a:latin typeface="DM Sans"/>
                <a:ea typeface="DejaVu Sans"/>
              </a:rPr>
              <a:t>The micro programs are a set of micro instructions that are specifying various control signals that used for executing the register micro operations.</a:t>
            </a:r>
            <a:endParaRPr b="0" lang="en-IN" sz="3070" spc="-1" strike="noStrike">
              <a:latin typeface="Arial"/>
            </a:endParaRPr>
          </a:p>
          <a:p>
            <a:pPr>
              <a:lnSpc>
                <a:spcPts val="4232"/>
              </a:lnSpc>
            </a:pPr>
            <a:r>
              <a:rPr b="0" lang="en-US" sz="3070" spc="296" strike="noStrike">
                <a:solidFill>
                  <a:srgbClr val="231f20"/>
                </a:solidFill>
                <a:latin typeface="DM Sans"/>
                <a:ea typeface="DejaVu Sans"/>
              </a:rPr>
              <a:t> </a:t>
            </a:r>
            <a:r>
              <a:rPr b="0" lang="en-US" sz="3070" spc="296" strike="noStrike">
                <a:solidFill>
                  <a:srgbClr val="231f20"/>
                </a:solidFill>
                <a:latin typeface="DM Sans"/>
                <a:ea typeface="DejaVu Sans"/>
              </a:rPr>
              <a:t>Simply to execute various register operations we require various </a:t>
            </a:r>
            <a:endParaRPr b="0" lang="en-IN" sz="3070" spc="-1" strike="noStrike">
              <a:latin typeface="Arial"/>
            </a:endParaRPr>
          </a:p>
          <a:p>
            <a:pPr>
              <a:lnSpc>
                <a:spcPts val="4232"/>
              </a:lnSpc>
            </a:pPr>
            <a:r>
              <a:rPr b="0" lang="en-US" sz="3070" spc="296" strike="noStrike">
                <a:solidFill>
                  <a:srgbClr val="231f20"/>
                </a:solidFill>
                <a:latin typeface="DM Sans"/>
                <a:ea typeface="DejaVu Sans"/>
              </a:rPr>
              <a:t>control signals that control signals are stored in the form of program called micro program</a:t>
            </a:r>
            <a:endParaRPr b="0" lang="en-IN" sz="3070" spc="-1" strike="noStrike">
              <a:latin typeface="Arial"/>
            </a:endParaRPr>
          </a:p>
          <a:p>
            <a:pPr>
              <a:lnSpc>
                <a:spcPts val="4232"/>
              </a:lnSpc>
            </a:pPr>
            <a:endParaRPr b="0" lang="en-IN" sz="3070" spc="-1" strike="noStrike">
              <a:latin typeface="Arial"/>
            </a:endParaRPr>
          </a:p>
          <a:p>
            <a:pPr>
              <a:lnSpc>
                <a:spcPts val="4646"/>
              </a:lnSpc>
            </a:pPr>
            <a:r>
              <a:rPr b="1" lang="en-US" sz="3370" spc="324" strike="noStrike">
                <a:solidFill>
                  <a:srgbClr val="231f20"/>
                </a:solidFill>
                <a:latin typeface="DM Sans Bold"/>
                <a:ea typeface="DejaVu Sans"/>
              </a:rPr>
              <a:t>Cache :</a:t>
            </a:r>
            <a:endParaRPr b="0" lang="en-IN" sz="3370" spc="-1" strike="noStrike">
              <a:latin typeface="Arial"/>
            </a:endParaRPr>
          </a:p>
          <a:p>
            <a:pPr>
              <a:lnSpc>
                <a:spcPts val="4232"/>
              </a:lnSpc>
            </a:pPr>
            <a:r>
              <a:rPr b="0" lang="en-US" sz="3070" spc="296" strike="noStrike">
                <a:solidFill>
                  <a:srgbClr val="231f20"/>
                </a:solidFill>
                <a:latin typeface="DM Sans"/>
                <a:ea typeface="DejaVu Sans"/>
              </a:rPr>
              <a:t> </a:t>
            </a:r>
            <a:r>
              <a:rPr b="0" lang="en-US" sz="3070" spc="296" strike="noStrike">
                <a:solidFill>
                  <a:srgbClr val="231f20"/>
                </a:solidFill>
                <a:latin typeface="DM Sans"/>
                <a:ea typeface="DejaVu Sans"/>
              </a:rPr>
              <a:t>The cache stores both frequently used instructions and frequently used data.</a:t>
            </a:r>
            <a:endParaRPr b="0" lang="en-IN" sz="3070" spc="-1" strike="noStrike">
              <a:latin typeface="Arial"/>
            </a:endParaRPr>
          </a:p>
          <a:p>
            <a:pPr>
              <a:lnSpc>
                <a:spcPts val="4232"/>
              </a:lnSpc>
            </a:pPr>
            <a:endParaRPr b="0" lang="en-IN" sz="3070" spc="-1" strike="noStrike">
              <a:latin typeface="Arial"/>
            </a:endParaRPr>
          </a:p>
          <a:p>
            <a:pPr>
              <a:lnSpc>
                <a:spcPts val="4510"/>
              </a:lnSpc>
            </a:pPr>
            <a:endParaRPr b="0" lang="en-IN" sz="3070" spc="-1" strike="noStrike">
              <a:latin typeface="Arial"/>
            </a:endParaRPr>
          </a:p>
          <a:p>
            <a:pPr>
              <a:lnSpc>
                <a:spcPts val="4232"/>
              </a:lnSpc>
              <a:tabLst>
                <a:tab algn="l" pos="0"/>
              </a:tabLst>
            </a:pPr>
            <a:endParaRPr b="0" lang="en-IN" sz="3070" spc="-1" strike="noStrike">
              <a:latin typeface="Arial"/>
            </a:endParaRPr>
          </a:p>
        </p:txBody>
      </p:sp>
      <p:pic>
        <p:nvPicPr>
          <p:cNvPr id="144" name="Picture 11" descr=""/>
          <p:cNvPicPr/>
          <p:nvPr/>
        </p:nvPicPr>
        <p:blipFill>
          <a:blip r:embed="rId3"/>
          <a:stretch/>
        </p:blipFill>
        <p:spPr>
          <a:xfrm>
            <a:off x="-2779560" y="7341480"/>
            <a:ext cx="7615800" cy="7814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2" descr=""/>
          <p:cNvPicPr/>
          <p:nvPr/>
        </p:nvPicPr>
        <p:blipFill>
          <a:blip r:embed="rId1"/>
          <a:srcRect l="0" t="21875" r="0" b="21875"/>
          <a:stretch/>
        </p:blipFill>
        <p:spPr>
          <a:xfrm rot="10800000">
            <a:off x="720" y="0"/>
            <a:ext cx="18287280" cy="10286280"/>
          </a:xfrm>
          <a:prstGeom prst="rect">
            <a:avLst/>
          </a:prstGeom>
          <a:ln>
            <a:noFill/>
          </a:ln>
        </p:spPr>
      </p:pic>
      <p:grpSp>
        <p:nvGrpSpPr>
          <p:cNvPr id="146" name="Group 1"/>
          <p:cNvGrpSpPr/>
          <p:nvPr/>
        </p:nvGrpSpPr>
        <p:grpSpPr>
          <a:xfrm>
            <a:off x="13663080" y="265320"/>
            <a:ext cx="4295880" cy="9641520"/>
            <a:chOff x="13663080" y="265320"/>
            <a:chExt cx="4295880" cy="9641520"/>
          </a:xfrm>
        </p:grpSpPr>
        <p:sp>
          <p:nvSpPr>
            <p:cNvPr id="147" name="CustomShape 2"/>
            <p:cNvSpPr/>
            <p:nvPr/>
          </p:nvSpPr>
          <p:spPr>
            <a:xfrm>
              <a:off x="13663080" y="337320"/>
              <a:ext cx="4295880" cy="9569520"/>
            </a:xfrm>
            <a:custGeom>
              <a:avLst/>
              <a:gdLst/>
              <a:ah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" name="CustomShape 3"/>
            <p:cNvSpPr/>
            <p:nvPr/>
          </p:nvSpPr>
          <p:spPr>
            <a:xfrm>
              <a:off x="13663080" y="265320"/>
              <a:ext cx="3085560" cy="3157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49" name="Picture 6" descr=""/>
          <p:cNvPicPr/>
          <p:nvPr/>
        </p:nvPicPr>
        <p:blipFill>
          <a:blip r:embed="rId2"/>
          <a:srcRect l="0" t="46380" r="0" b="0"/>
          <a:stretch/>
        </p:blipFill>
        <p:spPr>
          <a:xfrm>
            <a:off x="2142360" y="4829040"/>
            <a:ext cx="9752400" cy="1032120"/>
          </a:xfrm>
          <a:prstGeom prst="rect">
            <a:avLst/>
          </a:prstGeom>
          <a:ln>
            <a:noFill/>
          </a:ln>
        </p:spPr>
      </p:pic>
      <p:grpSp>
        <p:nvGrpSpPr>
          <p:cNvPr id="150" name="Group 4"/>
          <p:cNvGrpSpPr/>
          <p:nvPr/>
        </p:nvGrpSpPr>
        <p:grpSpPr>
          <a:xfrm>
            <a:off x="1875240" y="1368000"/>
            <a:ext cx="15116400" cy="6730200"/>
            <a:chOff x="1875240" y="1368000"/>
            <a:chExt cx="15116400" cy="6730200"/>
          </a:xfrm>
        </p:grpSpPr>
        <p:sp>
          <p:nvSpPr>
            <p:cNvPr id="151" name="CustomShape 5"/>
            <p:cNvSpPr/>
            <p:nvPr/>
          </p:nvSpPr>
          <p:spPr>
            <a:xfrm>
              <a:off x="1875240" y="1418040"/>
              <a:ext cx="15116400" cy="6680160"/>
            </a:xfrm>
            <a:custGeom>
              <a:avLst/>
              <a:gdLst/>
              <a:ahLst/>
              <a:rect l="l" t="t" r="r" b="b"/>
              <a:pathLst>
                <a:path w="5792019" h="2559771">
                  <a:moveTo>
                    <a:pt x="0" y="0"/>
                  </a:moveTo>
                  <a:lnTo>
                    <a:pt x="5792019" y="0"/>
                  </a:lnTo>
                  <a:lnTo>
                    <a:pt x="5792019" y="2559771"/>
                  </a:lnTo>
                  <a:lnTo>
                    <a:pt x="0" y="255977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" name="CustomShape 6"/>
            <p:cNvSpPr/>
            <p:nvPr/>
          </p:nvSpPr>
          <p:spPr>
            <a:xfrm>
              <a:off x="1875240" y="1368000"/>
              <a:ext cx="2120760" cy="21704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3" name="CustomShape 7"/>
          <p:cNvSpPr/>
          <p:nvPr/>
        </p:nvSpPr>
        <p:spPr>
          <a:xfrm>
            <a:off x="2657880" y="1132920"/>
            <a:ext cx="14085000" cy="738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436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ts val="4635"/>
              </a:lnSpc>
            </a:pPr>
            <a:r>
              <a:rPr b="1" lang="en-US" sz="3359" spc="324" strike="noStrike">
                <a:solidFill>
                  <a:srgbClr val="000000"/>
                </a:solidFill>
                <a:latin typeface="DM Sans Bold"/>
                <a:ea typeface="DejaVu Sans"/>
              </a:rPr>
              <a:t>Instruction and Data path :</a:t>
            </a:r>
            <a:endParaRPr b="0" lang="en-IN" sz="3359" spc="-1" strike="noStrike">
              <a:latin typeface="Arial"/>
            </a:endParaRPr>
          </a:p>
          <a:p>
            <a:pPr>
              <a:lnSpc>
                <a:spcPts val="4360"/>
              </a:lnSpc>
            </a:pPr>
            <a:r>
              <a:rPr b="0" lang="en-US" sz="3160" spc="304" strike="noStrike">
                <a:solidFill>
                  <a:srgbClr val="000000"/>
                </a:solidFill>
                <a:latin typeface="DM Sans Bold"/>
                <a:ea typeface="DejaVu Sans"/>
              </a:rPr>
              <a:t> </a:t>
            </a:r>
            <a:r>
              <a:rPr b="0" lang="en-US" sz="3160" spc="304" strike="noStrike">
                <a:solidFill>
                  <a:srgbClr val="000000"/>
                </a:solidFill>
                <a:latin typeface="DM Sans"/>
                <a:ea typeface="DejaVu Sans"/>
              </a:rPr>
              <a:t>The instructions and Data required for execution are fetched from the memory through the instruction and data path.</a:t>
            </a:r>
            <a:endParaRPr b="0" lang="en-IN" sz="3160" spc="-1" strike="noStrike">
              <a:latin typeface="Arial"/>
            </a:endParaRPr>
          </a:p>
          <a:p>
            <a:pPr>
              <a:lnSpc>
                <a:spcPts val="4360"/>
              </a:lnSpc>
            </a:pPr>
            <a:endParaRPr b="0" lang="en-IN" sz="3160" spc="-1" strike="noStrike">
              <a:latin typeface="Arial"/>
            </a:endParaRPr>
          </a:p>
          <a:p>
            <a:pPr>
              <a:lnSpc>
                <a:spcPts val="4635"/>
              </a:lnSpc>
            </a:pPr>
            <a:r>
              <a:rPr b="1" lang="en-US" sz="3359" spc="324" strike="noStrike">
                <a:solidFill>
                  <a:srgbClr val="000000"/>
                </a:solidFill>
                <a:latin typeface="DM Sans Bold"/>
                <a:ea typeface="DejaVu Sans"/>
              </a:rPr>
              <a:t>Control Unit :</a:t>
            </a:r>
            <a:endParaRPr b="0" lang="en-IN" sz="3359" spc="-1" strike="noStrike">
              <a:latin typeface="Arial"/>
            </a:endParaRPr>
          </a:p>
          <a:p>
            <a:pPr>
              <a:lnSpc>
                <a:spcPts val="3946"/>
              </a:lnSpc>
            </a:pPr>
            <a:r>
              <a:rPr b="0" lang="en-US" sz="2860" spc="276" strike="noStrike">
                <a:solidFill>
                  <a:srgbClr val="000000"/>
                </a:solidFill>
                <a:latin typeface="DM Sans"/>
                <a:ea typeface="DejaVu Sans"/>
              </a:rPr>
              <a:t> </a:t>
            </a:r>
            <a:r>
              <a:rPr b="0" lang="en-US" sz="2860" spc="276" strike="noStrike">
                <a:solidFill>
                  <a:srgbClr val="000000"/>
                </a:solidFill>
                <a:latin typeface="DM Sans"/>
                <a:ea typeface="DejaVu Sans"/>
              </a:rPr>
              <a:t>The Micro Programs are used to execute in control unit.</a:t>
            </a:r>
            <a:endParaRPr b="0" lang="en-IN" sz="2860" spc="-1" strike="noStrike">
              <a:latin typeface="Arial"/>
            </a:endParaRPr>
          </a:p>
          <a:p>
            <a:pPr>
              <a:lnSpc>
                <a:spcPts val="3946"/>
              </a:lnSpc>
            </a:pPr>
            <a:r>
              <a:rPr b="0" lang="en-US" sz="2860" spc="276" strike="noStrike">
                <a:solidFill>
                  <a:srgbClr val="000000"/>
                </a:solidFill>
                <a:latin typeface="DM Sans"/>
                <a:ea typeface="DejaVu Sans"/>
              </a:rPr>
              <a:t> </a:t>
            </a:r>
            <a:r>
              <a:rPr b="0" lang="en-US" sz="2860" spc="276" strike="noStrike">
                <a:solidFill>
                  <a:srgbClr val="000000"/>
                </a:solidFill>
                <a:latin typeface="DM Sans"/>
                <a:ea typeface="DejaVu Sans"/>
              </a:rPr>
              <a:t>It executes all instructions and generates the control signals these control signals are stored in the control memory.</a:t>
            </a:r>
            <a:endParaRPr b="0" lang="en-IN" sz="2860" spc="-1" strike="noStrike">
              <a:latin typeface="Arial"/>
            </a:endParaRPr>
          </a:p>
          <a:p>
            <a:pPr>
              <a:lnSpc>
                <a:spcPts val="3946"/>
              </a:lnSpc>
            </a:pPr>
            <a:r>
              <a:rPr b="0" lang="en-US" sz="2860" spc="276" strike="noStrike">
                <a:solidFill>
                  <a:srgbClr val="000000"/>
                </a:solidFill>
                <a:latin typeface="DM Sans"/>
                <a:ea typeface="DejaVu Sans"/>
              </a:rPr>
              <a:t>   </a:t>
            </a:r>
            <a:r>
              <a:rPr b="0" lang="en-US" sz="2860" spc="276" strike="noStrike">
                <a:solidFill>
                  <a:srgbClr val="000000"/>
                </a:solidFill>
                <a:latin typeface="DM Sans"/>
                <a:ea typeface="DejaVu Sans"/>
              </a:rPr>
              <a:t>--Because of the control memory instructions are executed in very slow manner.</a:t>
            </a:r>
            <a:endParaRPr b="0" lang="en-IN" sz="2860" spc="-1" strike="noStrike">
              <a:latin typeface="Arial"/>
            </a:endParaRPr>
          </a:p>
          <a:p>
            <a:pPr>
              <a:lnSpc>
                <a:spcPts val="3668"/>
              </a:lnSpc>
            </a:pPr>
            <a:endParaRPr b="0" lang="en-IN" sz="2860" spc="-1" strike="noStrike">
              <a:latin typeface="Arial"/>
            </a:endParaRPr>
          </a:p>
          <a:p>
            <a:pPr>
              <a:lnSpc>
                <a:spcPts val="3668"/>
              </a:lnSpc>
              <a:tabLst>
                <a:tab algn="l" pos="0"/>
              </a:tabLst>
            </a:pPr>
            <a:endParaRPr b="0" lang="en-IN" sz="2860" spc="-1" strike="noStrike">
              <a:latin typeface="Arial"/>
            </a:endParaRPr>
          </a:p>
        </p:txBody>
      </p:sp>
      <p:pic>
        <p:nvPicPr>
          <p:cNvPr id="154" name="Picture 11" descr=""/>
          <p:cNvPicPr/>
          <p:nvPr/>
        </p:nvPicPr>
        <p:blipFill>
          <a:blip r:embed="rId3"/>
          <a:stretch/>
        </p:blipFill>
        <p:spPr>
          <a:xfrm>
            <a:off x="-2779560" y="7341480"/>
            <a:ext cx="7615800" cy="7814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Picture 2" descr=""/>
          <p:cNvPicPr/>
          <p:nvPr/>
        </p:nvPicPr>
        <p:blipFill>
          <a:blip r:embed="rId1"/>
          <a:srcRect l="0" t="21875" r="0" b="21875"/>
          <a:stretch/>
        </p:blipFill>
        <p:spPr>
          <a:xfrm rot="10800000">
            <a:off x="720" y="0"/>
            <a:ext cx="18287280" cy="10286280"/>
          </a:xfrm>
          <a:prstGeom prst="rect">
            <a:avLst/>
          </a:prstGeom>
          <a:ln>
            <a:noFill/>
          </a:ln>
        </p:spPr>
      </p:pic>
      <p:pic>
        <p:nvPicPr>
          <p:cNvPr id="156" name="Picture 3" descr=""/>
          <p:cNvPicPr/>
          <p:nvPr/>
        </p:nvPicPr>
        <p:blipFill>
          <a:blip r:embed="rId2"/>
          <a:stretch/>
        </p:blipFill>
        <p:spPr>
          <a:xfrm rot="888000">
            <a:off x="13475160" y="-8787240"/>
            <a:ext cx="13976640" cy="14341680"/>
          </a:xfrm>
          <a:prstGeom prst="rect">
            <a:avLst/>
          </a:prstGeom>
          <a:ln>
            <a:noFill/>
          </a:ln>
        </p:spPr>
      </p:pic>
      <p:grpSp>
        <p:nvGrpSpPr>
          <p:cNvPr id="157" name="Group 1"/>
          <p:cNvGrpSpPr/>
          <p:nvPr/>
        </p:nvGrpSpPr>
        <p:grpSpPr>
          <a:xfrm>
            <a:off x="4260240" y="6843600"/>
            <a:ext cx="2931840" cy="2267280"/>
            <a:chOff x="4260240" y="6843600"/>
            <a:chExt cx="2931840" cy="2267280"/>
          </a:xfrm>
        </p:grpSpPr>
        <p:sp>
          <p:nvSpPr>
            <p:cNvPr id="158" name="CustomShape 2"/>
            <p:cNvSpPr/>
            <p:nvPr/>
          </p:nvSpPr>
          <p:spPr>
            <a:xfrm>
              <a:off x="4260240" y="6895440"/>
              <a:ext cx="2931840" cy="846360"/>
            </a:xfrm>
            <a:custGeom>
              <a:avLst/>
              <a:gdLst/>
              <a:ahLst/>
              <a:rect l="l" t="t" r="r" b="b"/>
              <a:pathLst>
                <a:path w="1075555" h="31070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9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" name="CustomShape 3"/>
            <p:cNvSpPr/>
            <p:nvPr/>
          </p:nvSpPr>
          <p:spPr>
            <a:xfrm>
              <a:off x="4260240" y="6843600"/>
              <a:ext cx="2215440" cy="2267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0" name="CustomShape 4"/>
          <p:cNvSpPr/>
          <p:nvPr/>
        </p:nvSpPr>
        <p:spPr>
          <a:xfrm>
            <a:off x="354600" y="587520"/>
            <a:ext cx="8903520" cy="165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13014"/>
              </a:lnSpc>
              <a:tabLst>
                <a:tab algn="l" pos="0"/>
              </a:tabLst>
            </a:pPr>
            <a:r>
              <a:rPr b="0" lang="en-US" sz="9430" spc="919" strike="noStrike">
                <a:solidFill>
                  <a:srgbClr val="231f20"/>
                </a:solidFill>
                <a:latin typeface="Oswald Bold"/>
                <a:ea typeface="DejaVu Sans"/>
              </a:rPr>
              <a:t>FEATURES </a:t>
            </a:r>
            <a:endParaRPr b="0" lang="en-IN" sz="9430" spc="-1" strike="noStrike">
              <a:latin typeface="Arial"/>
            </a:endParaRPr>
          </a:p>
        </p:txBody>
      </p:sp>
      <p:sp>
        <p:nvSpPr>
          <p:cNvPr id="161" name="CustomShape 5"/>
          <p:cNvSpPr/>
          <p:nvPr/>
        </p:nvSpPr>
        <p:spPr>
          <a:xfrm>
            <a:off x="1790640" y="2622240"/>
            <a:ext cx="14706000" cy="7011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lvl="1" marL="709560" indent="-353880">
              <a:lnSpc>
                <a:spcPts val="4601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3290" spc="-1" strike="noStrike">
                <a:solidFill>
                  <a:srgbClr val="000000"/>
                </a:solidFill>
                <a:latin typeface="Montserrat Light Bold"/>
                <a:ea typeface="DejaVu Sans"/>
              </a:rPr>
              <a:t>CISC</a:t>
            </a:r>
            <a:r>
              <a:rPr b="1" lang="en-US" sz="32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 </a:t>
            </a:r>
            <a:r>
              <a:rPr b="0" lang="en-US" sz="32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architecture uses various length instruction formats.</a:t>
            </a:r>
            <a:endParaRPr b="0" lang="en-IN" sz="3290" spc="-1" strike="noStrike">
              <a:latin typeface="Arial"/>
            </a:endParaRPr>
          </a:p>
          <a:p>
            <a:pPr lvl="1" marL="709560" indent="-353880">
              <a:lnSpc>
                <a:spcPts val="4601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It supports large number of instructions about 100 to 250.</a:t>
            </a:r>
            <a:endParaRPr b="0" lang="en-IN" sz="3290" spc="-1" strike="noStrike">
              <a:latin typeface="Arial"/>
            </a:endParaRPr>
          </a:p>
          <a:p>
            <a:pPr lvl="1" marL="709560" indent="-353880">
              <a:lnSpc>
                <a:spcPts val="4601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As the instructions are very complex, it takes multiple cycles to execute one instruction.</a:t>
            </a:r>
            <a:endParaRPr b="0" lang="en-IN" sz="3290" spc="-1" strike="noStrike">
              <a:latin typeface="Arial"/>
            </a:endParaRPr>
          </a:p>
          <a:p>
            <a:pPr lvl="1" marL="709560" indent="-353880">
              <a:lnSpc>
                <a:spcPts val="4601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3290" spc="-1" strike="noStrike">
                <a:solidFill>
                  <a:srgbClr val="000000"/>
                </a:solidFill>
                <a:latin typeface="Montserrat Light Bold"/>
                <a:ea typeface="DejaVu Sans"/>
              </a:rPr>
              <a:t>CISC</a:t>
            </a:r>
            <a:r>
              <a:rPr b="0" lang="en-US" sz="32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 may take longer time  than a single clock cycle to execute the code.</a:t>
            </a:r>
            <a:endParaRPr b="0" lang="en-IN" sz="3290" spc="-1" strike="noStrike">
              <a:latin typeface="Arial"/>
            </a:endParaRPr>
          </a:p>
          <a:p>
            <a:pPr lvl="1" marL="709560" indent="-353880">
              <a:lnSpc>
                <a:spcPts val="4601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The length of the code is short, so it requires minimal RAM.</a:t>
            </a:r>
            <a:endParaRPr b="0" lang="en-IN" sz="3290" spc="-1" strike="noStrike">
              <a:latin typeface="Arial"/>
            </a:endParaRPr>
          </a:p>
          <a:p>
            <a:pPr lvl="1" marL="709560" indent="-353880">
              <a:lnSpc>
                <a:spcPts val="4601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It provides more accessible programming in assembly language.</a:t>
            </a:r>
            <a:endParaRPr b="0" lang="en-IN" sz="3290" spc="-1" strike="noStrike">
              <a:latin typeface="Arial"/>
            </a:endParaRPr>
          </a:p>
          <a:p>
            <a:pPr lvl="1" marL="709560" indent="-353880">
              <a:lnSpc>
                <a:spcPts val="4601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It focuses on creating instructions on hardware rather than software because they are faster to develop.</a:t>
            </a:r>
            <a:endParaRPr b="0" lang="en-IN" sz="3290" spc="-1" strike="noStrike">
              <a:latin typeface="Arial"/>
            </a:endParaRPr>
          </a:p>
          <a:p>
            <a:pPr lvl="1" marL="709560" indent="-353880">
              <a:lnSpc>
                <a:spcPts val="4601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It comprises fewer registers and more addressing modes, typically 5 to 20.</a:t>
            </a:r>
            <a:endParaRPr b="0" lang="en-IN" sz="3290" spc="-1" strike="noStrike">
              <a:latin typeface="Arial"/>
            </a:endParaRPr>
          </a:p>
        </p:txBody>
      </p:sp>
      <p:pic>
        <p:nvPicPr>
          <p:cNvPr id="162" name="Picture 9" descr=""/>
          <p:cNvPicPr/>
          <p:nvPr/>
        </p:nvPicPr>
        <p:blipFill>
          <a:blip r:embed="rId3"/>
          <a:stretch/>
        </p:blipFill>
        <p:spPr>
          <a:xfrm rot="888000">
            <a:off x="-6318360" y="7921440"/>
            <a:ext cx="13976640" cy="14341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Picture 2" descr=""/>
          <p:cNvPicPr/>
          <p:nvPr/>
        </p:nvPicPr>
        <p:blipFill>
          <a:blip r:embed="rId1"/>
          <a:stretch/>
        </p:blipFill>
        <p:spPr>
          <a:xfrm rot="888000">
            <a:off x="-6318360" y="7921440"/>
            <a:ext cx="13976640" cy="14341680"/>
          </a:xfrm>
          <a:prstGeom prst="rect">
            <a:avLst/>
          </a:prstGeom>
          <a:ln>
            <a:noFill/>
          </a:ln>
        </p:spPr>
      </p:pic>
      <p:pic>
        <p:nvPicPr>
          <p:cNvPr id="164" name="Picture 3" descr=""/>
          <p:cNvPicPr/>
          <p:nvPr/>
        </p:nvPicPr>
        <p:blipFill>
          <a:blip r:embed="rId2"/>
          <a:stretch/>
        </p:blipFill>
        <p:spPr>
          <a:xfrm rot="888000">
            <a:off x="13475160" y="-8787240"/>
            <a:ext cx="13976640" cy="14341680"/>
          </a:xfrm>
          <a:prstGeom prst="rect">
            <a:avLst/>
          </a:prstGeom>
          <a:ln>
            <a:noFill/>
          </a:ln>
        </p:spPr>
      </p:pic>
      <p:sp>
        <p:nvSpPr>
          <p:cNvPr id="165" name="CustomShape 1"/>
          <p:cNvSpPr/>
          <p:nvPr/>
        </p:nvSpPr>
        <p:spPr>
          <a:xfrm>
            <a:off x="1953720" y="2081160"/>
            <a:ext cx="14574960" cy="578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lvl="1" marL="756360" indent="-377280">
              <a:lnSpc>
                <a:spcPts val="455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00" spc="-1" strike="noStrike">
                <a:solidFill>
                  <a:srgbClr val="000000"/>
                </a:solidFill>
                <a:latin typeface="Open Sauce"/>
                <a:ea typeface="DejaVu Sans"/>
              </a:rPr>
              <a:t>It mostly consists of Memory to Memory transfer operations therefore, most of the instructions may refer memory to manipulate operands in the memory.</a:t>
            </a:r>
            <a:endParaRPr b="0" lang="en-IN" sz="3500" spc="-1" strike="noStrike">
              <a:latin typeface="Arial"/>
            </a:endParaRPr>
          </a:p>
          <a:p>
            <a:pPr lvl="1" marL="756360" indent="-377280">
              <a:lnSpc>
                <a:spcPts val="455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00" spc="-1" strike="noStrike">
                <a:solidFill>
                  <a:srgbClr val="000000"/>
                </a:solidFill>
                <a:latin typeface="Open Sauce"/>
                <a:ea typeface="DejaVu Sans"/>
              </a:rPr>
              <a:t>It is not pipe-lined</a:t>
            </a:r>
            <a:endParaRPr b="0" lang="en-IN" sz="3500" spc="-1" strike="noStrike">
              <a:latin typeface="Arial"/>
            </a:endParaRPr>
          </a:p>
          <a:p>
            <a:pPr lvl="1" marL="756360" indent="-377280">
              <a:lnSpc>
                <a:spcPts val="455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00" spc="-1" strike="noStrike">
                <a:solidFill>
                  <a:srgbClr val="000000"/>
                </a:solidFill>
                <a:latin typeface="Open Sauce"/>
                <a:ea typeface="DejaVu Sans"/>
              </a:rPr>
              <a:t>In</a:t>
            </a:r>
            <a:r>
              <a:rPr b="0" lang="en-US" sz="3500" spc="-1" strike="noStrike">
                <a:solidFill>
                  <a:srgbClr val="000000"/>
                </a:solidFill>
                <a:latin typeface="Open Sauce Bold"/>
                <a:ea typeface="DejaVu Sans"/>
              </a:rPr>
              <a:t> CISC</a:t>
            </a:r>
            <a:r>
              <a:rPr b="0" lang="en-US" sz="3500" spc="-1" strike="noStrike">
                <a:solidFill>
                  <a:srgbClr val="000000"/>
                </a:solidFill>
                <a:latin typeface="Open Sauce"/>
                <a:ea typeface="DejaVu Sans"/>
              </a:rPr>
              <a:t>, there are often mix of simple instructions and more complicated instructions that take longer time. </a:t>
            </a:r>
            <a:endParaRPr b="0" lang="en-IN" sz="3500" spc="-1" strike="noStrike">
              <a:latin typeface="Arial"/>
            </a:endParaRPr>
          </a:p>
          <a:p>
            <a:pPr lvl="1" marL="756360" indent="-377280">
              <a:lnSpc>
                <a:spcPts val="455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00" spc="-1" strike="noStrike">
                <a:solidFill>
                  <a:srgbClr val="000000"/>
                </a:solidFill>
                <a:latin typeface="Open Sauce"/>
                <a:ea typeface="DejaVu Sans"/>
              </a:rPr>
              <a:t>So in a pipeline there are things called hazards that can create problems for smooth pipe-lining</a:t>
            </a:r>
            <a:endParaRPr b="0" lang="en-IN" sz="3500" spc="-1" strike="noStrike">
              <a:latin typeface="Arial"/>
            </a:endParaRPr>
          </a:p>
          <a:p>
            <a:pPr lvl="1" marL="756360" indent="-377280">
              <a:lnSpc>
                <a:spcPts val="455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00" spc="-1" strike="noStrike">
                <a:solidFill>
                  <a:srgbClr val="000000"/>
                </a:solidFill>
                <a:latin typeface="Open Sauce"/>
                <a:ea typeface="DejaVu Sans"/>
              </a:rPr>
              <a:t>Single register sets i.e, less number of GPR’s are formed </a:t>
            </a:r>
            <a:endParaRPr b="0" lang="en-IN" sz="3500" spc="-1" strike="noStrike">
              <a:latin typeface="Arial"/>
            </a:endParaRPr>
          </a:p>
          <a:p>
            <a:pPr>
              <a:lnSpc>
                <a:spcPts val="4552"/>
              </a:lnSpc>
            </a:pPr>
            <a:r>
              <a:rPr b="0" lang="en-US" sz="3500" spc="-1" strike="noStrike">
                <a:solidFill>
                  <a:srgbClr val="000000"/>
                </a:solidFill>
                <a:latin typeface="Open Sauce"/>
                <a:ea typeface="DejaVu Sans"/>
              </a:rPr>
              <a:t>     </a:t>
            </a:r>
            <a:r>
              <a:rPr b="0" lang="en-US" sz="3500" spc="-1" strike="noStrike">
                <a:solidFill>
                  <a:srgbClr val="000000"/>
                </a:solidFill>
                <a:latin typeface="Open Sauce"/>
                <a:ea typeface="DejaVu Sans"/>
              </a:rPr>
              <a:t>into one register</a:t>
            </a:r>
            <a:endParaRPr b="0" lang="en-IN" sz="3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2" descr=""/>
          <p:cNvPicPr/>
          <p:nvPr/>
        </p:nvPicPr>
        <p:blipFill>
          <a:blip r:embed="rId1"/>
          <a:srcRect l="0" t="21875" r="0" b="21875"/>
          <a:stretch/>
        </p:blipFill>
        <p:spPr>
          <a:xfrm rot="10800000">
            <a:off x="720" y="0"/>
            <a:ext cx="18287280" cy="10286280"/>
          </a:xfrm>
          <a:prstGeom prst="rect">
            <a:avLst/>
          </a:prstGeom>
          <a:ln>
            <a:noFill/>
          </a:ln>
        </p:spPr>
      </p:pic>
      <p:grpSp>
        <p:nvGrpSpPr>
          <p:cNvPr id="167" name="Group 1"/>
          <p:cNvGrpSpPr/>
          <p:nvPr/>
        </p:nvGrpSpPr>
        <p:grpSpPr>
          <a:xfrm>
            <a:off x="0" y="174960"/>
            <a:ext cx="18287280" cy="3157560"/>
            <a:chOff x="0" y="174960"/>
            <a:chExt cx="18287280" cy="3157560"/>
          </a:xfrm>
        </p:grpSpPr>
        <p:sp>
          <p:nvSpPr>
            <p:cNvPr id="168" name="CustomShape 2"/>
            <p:cNvSpPr/>
            <p:nvPr/>
          </p:nvSpPr>
          <p:spPr>
            <a:xfrm>
              <a:off x="0" y="247320"/>
              <a:ext cx="18287280" cy="1559520"/>
            </a:xfrm>
            <a:custGeom>
              <a:avLst/>
              <a:gdLst/>
              <a:ahLst/>
              <a:rect l="l" t="t" r="r" b="b"/>
              <a:pathLst>
                <a:path w="4816592" h="410931">
                  <a:moveTo>
                    <a:pt x="0" y="0"/>
                  </a:moveTo>
                  <a:lnTo>
                    <a:pt x="4816592" y="0"/>
                  </a:lnTo>
                  <a:lnTo>
                    <a:pt x="4816592" y="410931"/>
                  </a:lnTo>
                  <a:lnTo>
                    <a:pt x="0" y="410931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9" name="CustomShape 3"/>
            <p:cNvSpPr/>
            <p:nvPr/>
          </p:nvSpPr>
          <p:spPr>
            <a:xfrm>
              <a:off x="0" y="174960"/>
              <a:ext cx="3085200" cy="3157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70" name="Picture 6" descr=""/>
          <p:cNvPicPr/>
          <p:nvPr/>
        </p:nvPicPr>
        <p:blipFill>
          <a:blip r:embed="rId2"/>
          <a:stretch/>
        </p:blipFill>
        <p:spPr>
          <a:xfrm>
            <a:off x="13451040" y="-4729320"/>
            <a:ext cx="7615800" cy="7814880"/>
          </a:xfrm>
          <a:prstGeom prst="rect">
            <a:avLst/>
          </a:prstGeom>
          <a:ln>
            <a:noFill/>
          </a:ln>
        </p:spPr>
      </p:pic>
      <p:pic>
        <p:nvPicPr>
          <p:cNvPr id="171" name="Picture 7" descr=""/>
          <p:cNvPicPr/>
          <p:nvPr/>
        </p:nvPicPr>
        <p:blipFill>
          <a:blip r:embed="rId3"/>
          <a:stretch/>
        </p:blipFill>
        <p:spPr>
          <a:xfrm>
            <a:off x="-2851200" y="-3442680"/>
            <a:ext cx="6709320" cy="6884640"/>
          </a:xfrm>
          <a:prstGeom prst="rect">
            <a:avLst/>
          </a:prstGeom>
          <a:ln>
            <a:noFill/>
          </a:ln>
        </p:spPr>
      </p:pic>
      <p:pic>
        <p:nvPicPr>
          <p:cNvPr id="172" name="Picture 8" descr=""/>
          <p:cNvPicPr/>
          <p:nvPr/>
        </p:nvPicPr>
        <p:blipFill>
          <a:blip r:embed="rId4"/>
          <a:stretch/>
        </p:blipFill>
        <p:spPr>
          <a:xfrm>
            <a:off x="2876400" y="1990080"/>
            <a:ext cx="13229640" cy="8296200"/>
          </a:xfrm>
          <a:prstGeom prst="rect">
            <a:avLst/>
          </a:prstGeom>
          <a:ln>
            <a:noFill/>
          </a:ln>
        </p:spPr>
      </p:pic>
      <p:sp>
        <p:nvSpPr>
          <p:cNvPr id="173" name="CustomShape 4"/>
          <p:cNvSpPr/>
          <p:nvPr/>
        </p:nvSpPr>
        <p:spPr>
          <a:xfrm>
            <a:off x="3349440" y="285840"/>
            <a:ext cx="10905480" cy="140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11081"/>
              </a:lnSpc>
            </a:pPr>
            <a:r>
              <a:rPr b="0" lang="en-US" sz="8030" spc="780" strike="noStrike">
                <a:solidFill>
                  <a:srgbClr val="ffffff"/>
                </a:solidFill>
                <a:latin typeface="Oswald Bold"/>
                <a:ea typeface="DejaVu Sans"/>
              </a:rPr>
              <a:t>DIFFERENCES</a:t>
            </a:r>
            <a:endParaRPr b="0" lang="en-IN" sz="803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"/>
          <p:cNvGrpSpPr/>
          <p:nvPr/>
        </p:nvGrpSpPr>
        <p:grpSpPr>
          <a:xfrm>
            <a:off x="-2759760" y="-3368520"/>
            <a:ext cx="4937040" cy="4959000"/>
            <a:chOff x="-2759760" y="-3368520"/>
            <a:chExt cx="4937040" cy="4959000"/>
          </a:xfrm>
        </p:grpSpPr>
        <p:sp>
          <p:nvSpPr>
            <p:cNvPr id="175" name="CustomShape 2"/>
            <p:cNvSpPr/>
            <p:nvPr/>
          </p:nvSpPr>
          <p:spPr>
            <a:xfrm>
              <a:off x="-2759760" y="-3368520"/>
              <a:ext cx="4937040" cy="4959000"/>
            </a:xfrm>
            <a:custGeom>
              <a:avLst/>
              <a:gdLst/>
              <a:ah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6" name="CustomShape 3"/>
            <p:cNvSpPr/>
            <p:nvPr/>
          </p:nvSpPr>
          <p:spPr>
            <a:xfrm>
              <a:off x="-2305800" y="-3019680"/>
              <a:ext cx="4029120" cy="4145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77" name="Group 4"/>
          <p:cNvGrpSpPr/>
          <p:nvPr/>
        </p:nvGrpSpPr>
        <p:grpSpPr>
          <a:xfrm>
            <a:off x="9173520" y="1278360"/>
            <a:ext cx="13129560" cy="13188240"/>
            <a:chOff x="9173520" y="1278360"/>
            <a:chExt cx="13129560" cy="13188240"/>
          </a:xfrm>
        </p:grpSpPr>
        <p:sp>
          <p:nvSpPr>
            <p:cNvPr id="178" name="CustomShape 5"/>
            <p:cNvSpPr/>
            <p:nvPr/>
          </p:nvSpPr>
          <p:spPr>
            <a:xfrm>
              <a:off x="9173520" y="1278360"/>
              <a:ext cx="13129560" cy="13188240"/>
            </a:xfrm>
            <a:custGeom>
              <a:avLst/>
              <a:gdLst/>
              <a:ah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9" name="CustomShape 6"/>
            <p:cNvSpPr/>
            <p:nvPr/>
          </p:nvSpPr>
          <p:spPr>
            <a:xfrm>
              <a:off x="10380600" y="2205720"/>
              <a:ext cx="10715400" cy="11024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80" name="Picture 8" descr=""/>
          <p:cNvPicPr/>
          <p:nvPr/>
        </p:nvPicPr>
        <p:blipFill>
          <a:blip r:embed="rId1"/>
          <a:stretch/>
        </p:blipFill>
        <p:spPr>
          <a:xfrm>
            <a:off x="-6639120" y="-5979240"/>
            <a:ext cx="12109680" cy="12426120"/>
          </a:xfrm>
          <a:prstGeom prst="rect">
            <a:avLst/>
          </a:prstGeom>
          <a:ln>
            <a:noFill/>
          </a:ln>
        </p:spPr>
      </p:pic>
      <p:pic>
        <p:nvPicPr>
          <p:cNvPr id="181" name="Picture 9" descr=""/>
          <p:cNvPicPr/>
          <p:nvPr/>
        </p:nvPicPr>
        <p:blipFill>
          <a:blip r:embed="rId2"/>
          <a:stretch/>
        </p:blipFill>
        <p:spPr>
          <a:xfrm rot="17613600">
            <a:off x="5084640" y="6260400"/>
            <a:ext cx="9893160" cy="10151640"/>
          </a:xfrm>
          <a:prstGeom prst="rect">
            <a:avLst/>
          </a:prstGeom>
          <a:ln>
            <a:noFill/>
          </a:ln>
        </p:spPr>
      </p:pic>
      <p:sp>
        <p:nvSpPr>
          <p:cNvPr id="182" name="CustomShape 7"/>
          <p:cNvSpPr/>
          <p:nvPr/>
        </p:nvSpPr>
        <p:spPr>
          <a:xfrm>
            <a:off x="2720160" y="3357000"/>
            <a:ext cx="9680400" cy="170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13419"/>
              </a:lnSpc>
            </a:pPr>
            <a:r>
              <a:rPr b="0" lang="en-US" sz="9730" spc="948" strike="noStrike">
                <a:solidFill>
                  <a:srgbClr val="ffffff"/>
                </a:solidFill>
                <a:latin typeface="Oswald Bold"/>
                <a:ea typeface="DejaVu Sans"/>
              </a:rPr>
              <a:t>THANK YOU</a:t>
            </a:r>
            <a:endParaRPr b="0" lang="en-IN" sz="9730" spc="-1" strike="noStrike">
              <a:latin typeface="Arial"/>
            </a:endParaRPr>
          </a:p>
        </p:txBody>
      </p:sp>
      <p:sp>
        <p:nvSpPr>
          <p:cNvPr id="183" name="CustomShape 8"/>
          <p:cNvSpPr/>
          <p:nvPr/>
        </p:nvSpPr>
        <p:spPr>
          <a:xfrm>
            <a:off x="11664000" y="7835040"/>
            <a:ext cx="4997520" cy="22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4527"/>
              </a:lnSpc>
            </a:pPr>
            <a:r>
              <a:rPr b="1" lang="en-US" sz="3480" spc="-1" strike="noStrike">
                <a:solidFill>
                  <a:srgbClr val="000000"/>
                </a:solidFill>
                <a:latin typeface="Open Sauce"/>
                <a:ea typeface="DejaVu Sans"/>
              </a:rPr>
              <a:t>Harshitha Chandaka</a:t>
            </a:r>
            <a:endParaRPr b="0" lang="en-IN" sz="3480" spc="-1" strike="noStrike">
              <a:latin typeface="Arial"/>
            </a:endParaRPr>
          </a:p>
          <a:p>
            <a:pPr algn="ctr">
              <a:lnSpc>
                <a:spcPts val="4527"/>
              </a:lnSpc>
            </a:pPr>
            <a:r>
              <a:rPr b="0" lang="en-US" sz="3480" spc="-1" strike="noStrike">
                <a:solidFill>
                  <a:srgbClr val="000000"/>
                </a:solidFill>
                <a:latin typeface="Open Sauce"/>
                <a:ea typeface="DejaVu Sans"/>
              </a:rPr>
              <a:t>S190987</a:t>
            </a:r>
            <a:endParaRPr b="0" lang="en-IN" sz="3480" spc="-1" strike="noStrike">
              <a:latin typeface="Arial"/>
            </a:endParaRPr>
          </a:p>
          <a:p>
            <a:pPr algn="ctr">
              <a:lnSpc>
                <a:spcPts val="4527"/>
              </a:lnSpc>
            </a:pPr>
            <a:r>
              <a:rPr b="0" lang="en-US" sz="3480" spc="-1" strike="noStrike">
                <a:solidFill>
                  <a:srgbClr val="000000"/>
                </a:solidFill>
                <a:latin typeface="Open Sauce"/>
                <a:ea typeface="DejaVu Sans"/>
              </a:rPr>
              <a:t>2E/CSE</a:t>
            </a:r>
            <a:endParaRPr b="0" lang="en-IN" sz="348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2" descr=""/>
          <p:cNvPicPr/>
          <p:nvPr/>
        </p:nvPicPr>
        <p:blipFill>
          <a:blip r:embed="rId1"/>
          <a:stretch/>
        </p:blipFill>
        <p:spPr>
          <a:xfrm rot="7659000">
            <a:off x="-4010760" y="5585760"/>
            <a:ext cx="7628400" cy="7827840"/>
          </a:xfrm>
          <a:prstGeom prst="rect">
            <a:avLst/>
          </a:prstGeom>
          <a:ln>
            <a:noFill/>
          </a:ln>
        </p:spPr>
      </p:pic>
      <p:grpSp>
        <p:nvGrpSpPr>
          <p:cNvPr id="46" name="Group 1"/>
          <p:cNvGrpSpPr/>
          <p:nvPr/>
        </p:nvGrpSpPr>
        <p:grpSpPr>
          <a:xfrm>
            <a:off x="4672080" y="2265120"/>
            <a:ext cx="3085200" cy="7129080"/>
            <a:chOff x="4672080" y="2265120"/>
            <a:chExt cx="3085200" cy="7129080"/>
          </a:xfrm>
        </p:grpSpPr>
        <p:sp>
          <p:nvSpPr>
            <p:cNvPr id="47" name="CustomShape 2"/>
            <p:cNvSpPr/>
            <p:nvPr/>
          </p:nvSpPr>
          <p:spPr>
            <a:xfrm>
              <a:off x="4672080" y="2337480"/>
              <a:ext cx="1747080" cy="7056720"/>
            </a:xfrm>
            <a:custGeom>
              <a:avLst/>
              <a:gdLst/>
              <a:ahLst/>
              <a:rect l="l" t="t" r="r" b="b"/>
              <a:pathLst>
                <a:path w="460308" h="1858753">
                  <a:moveTo>
                    <a:pt x="0" y="0"/>
                  </a:moveTo>
                  <a:lnTo>
                    <a:pt x="460308" y="0"/>
                  </a:lnTo>
                  <a:lnTo>
                    <a:pt x="460308" y="1858753"/>
                  </a:lnTo>
                  <a:lnTo>
                    <a:pt x="0" y="1858753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3"/>
            <p:cNvSpPr/>
            <p:nvPr/>
          </p:nvSpPr>
          <p:spPr>
            <a:xfrm>
              <a:off x="4672080" y="2265120"/>
              <a:ext cx="3085200" cy="3157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9" name="CustomShape 4"/>
          <p:cNvSpPr/>
          <p:nvPr/>
        </p:nvSpPr>
        <p:spPr>
          <a:xfrm>
            <a:off x="5112000" y="699120"/>
            <a:ext cx="7416360" cy="174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13774"/>
              </a:lnSpc>
            </a:pPr>
            <a:r>
              <a:rPr b="0" lang="en-US" sz="9980" spc="973" strike="noStrike">
                <a:solidFill>
                  <a:srgbClr val="231f20"/>
                </a:solidFill>
                <a:latin typeface="Oswald Bold"/>
                <a:ea typeface="DejaVu Sans"/>
              </a:rPr>
              <a:t>CONTENT</a:t>
            </a:r>
            <a:endParaRPr b="0" lang="en-IN" sz="9980" spc="-1" strike="noStrike">
              <a:latin typeface="Arial"/>
            </a:endParaRPr>
          </a:p>
        </p:txBody>
      </p:sp>
      <p:pic>
        <p:nvPicPr>
          <p:cNvPr id="50" name="Picture 7" descr=""/>
          <p:cNvPicPr/>
          <p:nvPr/>
        </p:nvPicPr>
        <p:blipFill>
          <a:blip r:embed="rId2"/>
          <a:stretch/>
        </p:blipFill>
        <p:spPr>
          <a:xfrm rot="2016000">
            <a:off x="12243600" y="-1004760"/>
            <a:ext cx="10748880" cy="2686680"/>
          </a:xfrm>
          <a:prstGeom prst="rect">
            <a:avLst/>
          </a:prstGeom>
          <a:ln>
            <a:noFill/>
          </a:ln>
        </p:spPr>
      </p:pic>
      <p:sp>
        <p:nvSpPr>
          <p:cNvPr id="51" name="CustomShape 5"/>
          <p:cNvSpPr/>
          <p:nvPr/>
        </p:nvSpPr>
        <p:spPr>
          <a:xfrm>
            <a:off x="5231520" y="3225240"/>
            <a:ext cx="936360" cy="65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5125"/>
              </a:lnSpc>
            </a:pPr>
            <a:r>
              <a:rPr b="0" lang="en-US" sz="4270" spc="-1" strike="noStrike">
                <a:solidFill>
                  <a:srgbClr val="363636"/>
                </a:solidFill>
                <a:latin typeface="Oswald Bold Italics"/>
                <a:ea typeface="DejaVu Sans"/>
              </a:rPr>
              <a:t>01</a:t>
            </a:r>
            <a:endParaRPr b="0" lang="en-IN" sz="4270" spc="-1" strike="noStrike">
              <a:latin typeface="Arial"/>
            </a:endParaRPr>
          </a:p>
        </p:txBody>
      </p:sp>
      <p:sp>
        <p:nvSpPr>
          <p:cNvPr id="52" name="CustomShape 6"/>
          <p:cNvSpPr/>
          <p:nvPr/>
        </p:nvSpPr>
        <p:spPr>
          <a:xfrm>
            <a:off x="5231520" y="4022280"/>
            <a:ext cx="936360" cy="65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5125"/>
              </a:lnSpc>
            </a:pPr>
            <a:r>
              <a:rPr b="0" lang="en-US" sz="4270" spc="-1" strike="noStrike">
                <a:solidFill>
                  <a:srgbClr val="363636"/>
                </a:solidFill>
                <a:latin typeface="Oswald Bold Italics"/>
                <a:ea typeface="DejaVu Sans"/>
              </a:rPr>
              <a:t>02</a:t>
            </a:r>
            <a:endParaRPr b="0" lang="en-IN" sz="4270" spc="-1" strike="noStrike">
              <a:latin typeface="Arial"/>
            </a:endParaRPr>
          </a:p>
        </p:txBody>
      </p:sp>
      <p:sp>
        <p:nvSpPr>
          <p:cNvPr id="53" name="CustomShape 7"/>
          <p:cNvSpPr/>
          <p:nvPr/>
        </p:nvSpPr>
        <p:spPr>
          <a:xfrm>
            <a:off x="5231520" y="4903560"/>
            <a:ext cx="936360" cy="65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5125"/>
              </a:lnSpc>
            </a:pPr>
            <a:r>
              <a:rPr b="0" lang="en-US" sz="4270" spc="-1" strike="noStrike">
                <a:solidFill>
                  <a:srgbClr val="363636"/>
                </a:solidFill>
                <a:latin typeface="Oswald Bold Italics"/>
                <a:ea typeface="DejaVu Sans"/>
              </a:rPr>
              <a:t>03</a:t>
            </a:r>
            <a:endParaRPr b="0" lang="en-IN" sz="4270" spc="-1" strike="noStrike">
              <a:latin typeface="Arial"/>
            </a:endParaRPr>
          </a:p>
        </p:txBody>
      </p:sp>
      <p:sp>
        <p:nvSpPr>
          <p:cNvPr id="54" name="CustomShape 8"/>
          <p:cNvSpPr/>
          <p:nvPr/>
        </p:nvSpPr>
        <p:spPr>
          <a:xfrm>
            <a:off x="5231520" y="5700600"/>
            <a:ext cx="936360" cy="65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5125"/>
              </a:lnSpc>
            </a:pPr>
            <a:r>
              <a:rPr b="0" lang="en-US" sz="4270" spc="-1" strike="noStrike">
                <a:solidFill>
                  <a:srgbClr val="363636"/>
                </a:solidFill>
                <a:latin typeface="Oswald Bold Italics"/>
                <a:ea typeface="DejaVu Sans"/>
              </a:rPr>
              <a:t>04</a:t>
            </a:r>
            <a:endParaRPr b="0" lang="en-IN" sz="4270" spc="-1" strike="noStrike">
              <a:latin typeface="Arial"/>
            </a:endParaRPr>
          </a:p>
        </p:txBody>
      </p:sp>
      <p:sp>
        <p:nvSpPr>
          <p:cNvPr id="55" name="CustomShape 9"/>
          <p:cNvSpPr/>
          <p:nvPr/>
        </p:nvSpPr>
        <p:spPr>
          <a:xfrm>
            <a:off x="5250960" y="6492960"/>
            <a:ext cx="936360" cy="65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5125"/>
              </a:lnSpc>
            </a:pPr>
            <a:r>
              <a:rPr b="0" lang="en-US" sz="4270" spc="-1" strike="noStrike">
                <a:solidFill>
                  <a:srgbClr val="363636"/>
                </a:solidFill>
                <a:latin typeface="Oswald Bold Italics"/>
                <a:ea typeface="DejaVu Sans"/>
              </a:rPr>
              <a:t>05</a:t>
            </a:r>
            <a:endParaRPr b="0" lang="en-IN" sz="4270" spc="-1" strike="noStrike">
              <a:latin typeface="Arial"/>
            </a:endParaRPr>
          </a:p>
        </p:txBody>
      </p:sp>
      <p:sp>
        <p:nvSpPr>
          <p:cNvPr id="56" name="CustomShape 10"/>
          <p:cNvSpPr/>
          <p:nvPr/>
        </p:nvSpPr>
        <p:spPr>
          <a:xfrm>
            <a:off x="5250960" y="7323840"/>
            <a:ext cx="936360" cy="65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5125"/>
              </a:lnSpc>
            </a:pPr>
            <a:r>
              <a:rPr b="0" lang="en-US" sz="4270" spc="-1" strike="noStrike">
                <a:solidFill>
                  <a:srgbClr val="363636"/>
                </a:solidFill>
                <a:latin typeface="Oswald Bold Italics"/>
                <a:ea typeface="DejaVu Sans"/>
              </a:rPr>
              <a:t>06</a:t>
            </a:r>
            <a:endParaRPr b="0" lang="en-IN" sz="4270" spc="-1" strike="noStrike">
              <a:latin typeface="Arial"/>
            </a:endParaRPr>
          </a:p>
        </p:txBody>
      </p:sp>
      <p:sp>
        <p:nvSpPr>
          <p:cNvPr id="57" name="CustomShape 11"/>
          <p:cNvSpPr/>
          <p:nvPr/>
        </p:nvSpPr>
        <p:spPr>
          <a:xfrm>
            <a:off x="5250960" y="8174160"/>
            <a:ext cx="936360" cy="65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5125"/>
              </a:lnSpc>
            </a:pPr>
            <a:r>
              <a:rPr b="0" lang="en-US" sz="4270" spc="-1" strike="noStrike">
                <a:solidFill>
                  <a:srgbClr val="363636"/>
                </a:solidFill>
                <a:latin typeface="Oswald Bold Italics"/>
                <a:ea typeface="DejaVu Sans"/>
              </a:rPr>
              <a:t>07</a:t>
            </a:r>
            <a:endParaRPr b="0" lang="en-IN" sz="4270" spc="-1" strike="noStrike">
              <a:latin typeface="Arial"/>
            </a:endParaRPr>
          </a:p>
        </p:txBody>
      </p:sp>
      <p:sp>
        <p:nvSpPr>
          <p:cNvPr id="58" name="CustomShape 12"/>
          <p:cNvSpPr/>
          <p:nvPr/>
        </p:nvSpPr>
        <p:spPr>
          <a:xfrm>
            <a:off x="6607440" y="3304440"/>
            <a:ext cx="5789880" cy="56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4450"/>
              </a:lnSpc>
            </a:pPr>
            <a:r>
              <a:rPr b="0" lang="en-US" sz="3230" spc="310" strike="noStrike">
                <a:solidFill>
                  <a:srgbClr val="231f20"/>
                </a:solidFill>
                <a:latin typeface="DM Sans"/>
                <a:ea typeface="DejaVu Sans"/>
              </a:rPr>
              <a:t>WHAT IS RISC</a:t>
            </a:r>
            <a:endParaRPr b="0" lang="en-IN" sz="3230" spc="-1" strike="noStrike">
              <a:latin typeface="Arial"/>
            </a:endParaRPr>
          </a:p>
        </p:txBody>
      </p:sp>
      <p:sp>
        <p:nvSpPr>
          <p:cNvPr id="59" name="CustomShape 13"/>
          <p:cNvSpPr/>
          <p:nvPr/>
        </p:nvSpPr>
        <p:spPr>
          <a:xfrm>
            <a:off x="6607440" y="4098960"/>
            <a:ext cx="6076080" cy="56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4450"/>
              </a:lnSpc>
            </a:pPr>
            <a:r>
              <a:rPr b="0" lang="en-US" sz="3230" spc="310" strike="noStrike">
                <a:solidFill>
                  <a:srgbClr val="231f20"/>
                </a:solidFill>
                <a:latin typeface="DM Sans"/>
                <a:ea typeface="DejaVu Sans"/>
              </a:rPr>
              <a:t>RISC ARCHITECTURE</a:t>
            </a:r>
            <a:endParaRPr b="0" lang="en-IN" sz="3230" spc="-1" strike="noStrike">
              <a:latin typeface="Arial"/>
            </a:endParaRPr>
          </a:p>
        </p:txBody>
      </p:sp>
      <p:sp>
        <p:nvSpPr>
          <p:cNvPr id="60" name="CustomShape 14"/>
          <p:cNvSpPr/>
          <p:nvPr/>
        </p:nvSpPr>
        <p:spPr>
          <a:xfrm>
            <a:off x="6607440" y="5018760"/>
            <a:ext cx="5789880" cy="56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4450"/>
              </a:lnSpc>
              <a:tabLst>
                <a:tab algn="l" pos="0"/>
              </a:tabLst>
            </a:pPr>
            <a:r>
              <a:rPr b="0" lang="en-US" sz="3230" spc="310" strike="noStrike">
                <a:solidFill>
                  <a:srgbClr val="231f20"/>
                </a:solidFill>
                <a:latin typeface="DM Sans"/>
                <a:ea typeface="DejaVu Sans"/>
              </a:rPr>
              <a:t>FEATURES OF RISC</a:t>
            </a:r>
            <a:endParaRPr b="0" lang="en-IN" sz="3230" spc="-1" strike="noStrike">
              <a:latin typeface="Arial"/>
            </a:endParaRPr>
          </a:p>
        </p:txBody>
      </p:sp>
      <p:sp>
        <p:nvSpPr>
          <p:cNvPr id="61" name="CustomShape 15"/>
          <p:cNvSpPr/>
          <p:nvPr/>
        </p:nvSpPr>
        <p:spPr>
          <a:xfrm>
            <a:off x="6607440" y="5812920"/>
            <a:ext cx="6076080" cy="56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4450"/>
              </a:lnSpc>
              <a:tabLst>
                <a:tab algn="l" pos="0"/>
              </a:tabLst>
            </a:pPr>
            <a:r>
              <a:rPr b="0" lang="en-US" sz="3230" spc="310" strike="noStrike">
                <a:solidFill>
                  <a:srgbClr val="231f20"/>
                </a:solidFill>
                <a:latin typeface="DM Sans"/>
                <a:ea typeface="DejaVu Sans"/>
              </a:rPr>
              <a:t>WHAT IS CISC</a:t>
            </a:r>
            <a:endParaRPr b="0" lang="en-IN" sz="3230" spc="-1" strike="noStrike">
              <a:latin typeface="Arial"/>
            </a:endParaRPr>
          </a:p>
        </p:txBody>
      </p:sp>
      <p:sp>
        <p:nvSpPr>
          <p:cNvPr id="62" name="CustomShape 16"/>
          <p:cNvSpPr/>
          <p:nvPr/>
        </p:nvSpPr>
        <p:spPr>
          <a:xfrm>
            <a:off x="6607440" y="6613920"/>
            <a:ext cx="6076080" cy="56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4450"/>
              </a:lnSpc>
              <a:tabLst>
                <a:tab algn="l" pos="0"/>
              </a:tabLst>
            </a:pPr>
            <a:r>
              <a:rPr b="0" lang="en-US" sz="3230" spc="310" strike="noStrike">
                <a:solidFill>
                  <a:srgbClr val="231f20"/>
                </a:solidFill>
                <a:latin typeface="DM Sans"/>
                <a:ea typeface="DejaVu Sans"/>
              </a:rPr>
              <a:t>CISC ARCHITECTURE</a:t>
            </a:r>
            <a:endParaRPr b="0" lang="en-IN" sz="3230" spc="-1" strike="noStrike">
              <a:latin typeface="Arial"/>
            </a:endParaRPr>
          </a:p>
        </p:txBody>
      </p:sp>
      <p:sp>
        <p:nvSpPr>
          <p:cNvPr id="63" name="CustomShape 17"/>
          <p:cNvSpPr/>
          <p:nvPr/>
        </p:nvSpPr>
        <p:spPr>
          <a:xfrm>
            <a:off x="6607440" y="7406280"/>
            <a:ext cx="5789880" cy="56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4450"/>
              </a:lnSpc>
              <a:tabLst>
                <a:tab algn="l" pos="0"/>
              </a:tabLst>
            </a:pPr>
            <a:r>
              <a:rPr b="0" lang="en-US" sz="3230" spc="310" strike="noStrike">
                <a:solidFill>
                  <a:srgbClr val="231f20"/>
                </a:solidFill>
                <a:latin typeface="DM Sans"/>
                <a:ea typeface="DejaVu Sans"/>
              </a:rPr>
              <a:t>FEATURES OF CISC</a:t>
            </a:r>
            <a:endParaRPr b="0" lang="en-IN" sz="3230" spc="-1" strike="noStrike">
              <a:latin typeface="Arial"/>
            </a:endParaRPr>
          </a:p>
        </p:txBody>
      </p:sp>
      <p:sp>
        <p:nvSpPr>
          <p:cNvPr id="64" name="CustomShape 18"/>
          <p:cNvSpPr/>
          <p:nvPr/>
        </p:nvSpPr>
        <p:spPr>
          <a:xfrm>
            <a:off x="6607440" y="8276400"/>
            <a:ext cx="5789880" cy="56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4450"/>
              </a:lnSpc>
              <a:tabLst>
                <a:tab algn="l" pos="0"/>
              </a:tabLst>
            </a:pPr>
            <a:r>
              <a:rPr b="0" lang="en-US" sz="3230" spc="310" strike="noStrike">
                <a:solidFill>
                  <a:srgbClr val="231f20"/>
                </a:solidFill>
                <a:latin typeface="DM Sans"/>
                <a:ea typeface="DejaVu Sans"/>
              </a:rPr>
              <a:t>DIFFERENCES </a:t>
            </a:r>
            <a:endParaRPr b="0" lang="en-IN" sz="323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2" descr=""/>
          <p:cNvPicPr/>
          <p:nvPr/>
        </p:nvPicPr>
        <p:blipFill>
          <a:blip r:embed="rId1"/>
          <a:srcRect l="0" t="21875" r="0" b="21875"/>
          <a:stretch/>
        </p:blipFill>
        <p:spPr>
          <a:xfrm rot="10800000">
            <a:off x="720" y="0"/>
            <a:ext cx="18287280" cy="10286280"/>
          </a:xfrm>
          <a:prstGeom prst="rect">
            <a:avLst/>
          </a:prstGeom>
          <a:ln>
            <a:noFill/>
          </a:ln>
        </p:spPr>
      </p:pic>
      <p:grpSp>
        <p:nvGrpSpPr>
          <p:cNvPr id="66" name="Group 1"/>
          <p:cNvGrpSpPr/>
          <p:nvPr/>
        </p:nvGrpSpPr>
        <p:grpSpPr>
          <a:xfrm>
            <a:off x="13315680" y="-72360"/>
            <a:ext cx="4295880" cy="9641880"/>
            <a:chOff x="13315680" y="-72360"/>
            <a:chExt cx="4295880" cy="9641880"/>
          </a:xfrm>
        </p:grpSpPr>
        <p:sp>
          <p:nvSpPr>
            <p:cNvPr id="67" name="CustomShape 2"/>
            <p:cNvSpPr/>
            <p:nvPr/>
          </p:nvSpPr>
          <p:spPr>
            <a:xfrm>
              <a:off x="13315680" y="0"/>
              <a:ext cx="4295880" cy="9569520"/>
            </a:xfrm>
            <a:custGeom>
              <a:avLst/>
              <a:gdLst/>
              <a:ah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CustomShape 3"/>
            <p:cNvSpPr/>
            <p:nvPr/>
          </p:nvSpPr>
          <p:spPr>
            <a:xfrm>
              <a:off x="13315680" y="-72360"/>
              <a:ext cx="3085560" cy="3157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69" name="Picture 6" descr=""/>
          <p:cNvPicPr/>
          <p:nvPr/>
        </p:nvPicPr>
        <p:blipFill>
          <a:blip r:embed="rId2"/>
          <a:srcRect l="0" t="46380" r="0" b="50318"/>
          <a:stretch/>
        </p:blipFill>
        <p:spPr>
          <a:xfrm>
            <a:off x="1794960" y="4491360"/>
            <a:ext cx="9752400" cy="63000"/>
          </a:xfrm>
          <a:prstGeom prst="rect">
            <a:avLst/>
          </a:prstGeom>
          <a:ln>
            <a:noFill/>
          </a:ln>
        </p:spPr>
      </p:pic>
      <p:grpSp>
        <p:nvGrpSpPr>
          <p:cNvPr id="70" name="Group 4"/>
          <p:cNvGrpSpPr/>
          <p:nvPr/>
        </p:nvGrpSpPr>
        <p:grpSpPr>
          <a:xfrm>
            <a:off x="1194120" y="2232000"/>
            <a:ext cx="16229880" cy="5979240"/>
            <a:chOff x="1194120" y="2232000"/>
            <a:chExt cx="16229880" cy="5979240"/>
          </a:xfrm>
        </p:grpSpPr>
        <p:sp>
          <p:nvSpPr>
            <p:cNvPr id="71" name="CustomShape 5"/>
            <p:cNvSpPr/>
            <p:nvPr/>
          </p:nvSpPr>
          <p:spPr>
            <a:xfrm>
              <a:off x="1194120" y="2343240"/>
              <a:ext cx="16229880" cy="5868000"/>
            </a:xfrm>
            <a:custGeom>
              <a:avLst/>
              <a:gdLst/>
              <a:ahLst/>
              <a:rect l="l" t="t" r="r" b="b"/>
              <a:pathLst>
                <a:path w="6218645" h="2016797">
                  <a:moveTo>
                    <a:pt x="0" y="0"/>
                  </a:moveTo>
                  <a:lnTo>
                    <a:pt x="6218645" y="0"/>
                  </a:lnTo>
                  <a:lnTo>
                    <a:pt x="6218645" y="2016797"/>
                  </a:lnTo>
                  <a:lnTo>
                    <a:pt x="0" y="2016797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CustomShape 6"/>
            <p:cNvSpPr/>
            <p:nvPr/>
          </p:nvSpPr>
          <p:spPr>
            <a:xfrm>
              <a:off x="1194120" y="2232000"/>
              <a:ext cx="2120760" cy="2475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3" name="CustomShape 7"/>
          <p:cNvSpPr/>
          <p:nvPr/>
        </p:nvSpPr>
        <p:spPr>
          <a:xfrm>
            <a:off x="1794960" y="551160"/>
            <a:ext cx="7416360" cy="174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13774"/>
              </a:lnSpc>
            </a:pPr>
            <a:r>
              <a:rPr b="0" lang="en-US" sz="9980" spc="973" strike="noStrike">
                <a:solidFill>
                  <a:srgbClr val="231f20"/>
                </a:solidFill>
                <a:latin typeface="Oswald Bold"/>
                <a:ea typeface="DejaVu Sans"/>
              </a:rPr>
              <a:t>RISC</a:t>
            </a:r>
            <a:endParaRPr b="0" lang="en-IN" sz="9980" spc="-1" strike="noStrike">
              <a:latin typeface="Arial"/>
            </a:endParaRPr>
          </a:p>
        </p:txBody>
      </p:sp>
      <p:pic>
        <p:nvPicPr>
          <p:cNvPr id="74" name="Picture 11" descr=""/>
          <p:cNvPicPr/>
          <p:nvPr/>
        </p:nvPicPr>
        <p:blipFill>
          <a:blip r:embed="rId3"/>
          <a:stretch/>
        </p:blipFill>
        <p:spPr>
          <a:xfrm>
            <a:off x="-3126960" y="7003800"/>
            <a:ext cx="7615800" cy="7814880"/>
          </a:xfrm>
          <a:prstGeom prst="rect">
            <a:avLst/>
          </a:prstGeom>
          <a:ln>
            <a:noFill/>
          </a:ln>
        </p:spPr>
      </p:pic>
      <p:sp>
        <p:nvSpPr>
          <p:cNvPr id="75" name="CustomShape 8"/>
          <p:cNvSpPr/>
          <p:nvPr/>
        </p:nvSpPr>
        <p:spPr>
          <a:xfrm>
            <a:off x="1944000" y="2710440"/>
            <a:ext cx="14615640" cy="485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RISC stands for Reduced Instruction Set Computer Processor.</a:t>
            </a:r>
            <a:endParaRPr b="0" lang="en-IN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It is used to increase CPU performance.</a:t>
            </a:r>
            <a:endParaRPr b="0" lang="en-IN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It is used in portable devices due to its power efficiency. </a:t>
            </a:r>
            <a:endParaRPr b="0" lang="en-IN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EX:- Apple ipod.</a:t>
            </a:r>
            <a:endParaRPr b="0" lang="en-IN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It has a high performance over CISC.</a:t>
            </a:r>
            <a:endParaRPr b="0" lang="en-IN" sz="3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It is using the pipelining method for execution.</a:t>
            </a:r>
            <a:endParaRPr b="0" lang="en-IN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111111"/>
                </a:solidFill>
                <a:latin typeface="Arial"/>
              </a:rPr>
              <a:t>RISC reduces the cycles per instruction at the cost of the number of instructions per program.</a:t>
            </a:r>
            <a:endParaRPr b="0" lang="en-IN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2" descr=""/>
          <p:cNvPicPr/>
          <p:nvPr/>
        </p:nvPicPr>
        <p:blipFill>
          <a:blip r:embed="rId1"/>
          <a:stretch/>
        </p:blipFill>
        <p:spPr>
          <a:xfrm>
            <a:off x="-6697800" y="-11971080"/>
            <a:ext cx="15841080" cy="16255080"/>
          </a:xfrm>
          <a:prstGeom prst="rect">
            <a:avLst/>
          </a:prstGeom>
          <a:ln>
            <a:noFill/>
          </a:ln>
        </p:spPr>
      </p:pic>
      <p:pic>
        <p:nvPicPr>
          <p:cNvPr id="77" name="Picture 3" descr=""/>
          <p:cNvPicPr/>
          <p:nvPr/>
        </p:nvPicPr>
        <p:blipFill>
          <a:blip r:embed="rId2"/>
          <a:stretch/>
        </p:blipFill>
        <p:spPr>
          <a:xfrm>
            <a:off x="13447440" y="-3843360"/>
            <a:ext cx="15841080" cy="16255080"/>
          </a:xfrm>
          <a:prstGeom prst="rect">
            <a:avLst/>
          </a:prstGeom>
          <a:ln>
            <a:noFill/>
          </a:ln>
        </p:spPr>
      </p:pic>
      <p:sp>
        <p:nvSpPr>
          <p:cNvPr id="78" name="CustomShape 1"/>
          <p:cNvSpPr/>
          <p:nvPr/>
        </p:nvSpPr>
        <p:spPr>
          <a:xfrm>
            <a:off x="1224000" y="2180880"/>
            <a:ext cx="15638040" cy="66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lvl="1" marL="625680" indent="-312120">
              <a:lnSpc>
                <a:spcPts val="4000"/>
              </a:lnSpc>
              <a:buClr>
                <a:srgbClr val="f5fff5"/>
              </a:buClr>
              <a:buFont typeface="Arial"/>
              <a:buChar char="•"/>
            </a:pPr>
            <a:r>
              <a:rPr b="1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RISC </a:t>
            </a:r>
            <a:r>
              <a:rPr b="0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is a microprocessor architecture that uses a simple set of instructions that can be substantially modified. </a:t>
            </a:r>
            <a:endParaRPr b="0" lang="en-IN" sz="2900" spc="-1" strike="noStrike">
              <a:latin typeface="Arial"/>
            </a:endParaRPr>
          </a:p>
          <a:p>
            <a:pPr lvl="1" marL="625680" indent="-312120">
              <a:lnSpc>
                <a:spcPts val="4000"/>
              </a:lnSpc>
              <a:buClr>
                <a:srgbClr val="f5fff5"/>
              </a:buClr>
              <a:buFont typeface="Arial"/>
              <a:buChar char="•"/>
            </a:pPr>
            <a:r>
              <a:rPr b="0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It is designed to reduce the time it takes for instructions to execute by optimizing and reducing the number of instructions.</a:t>
            </a:r>
            <a:endParaRPr b="0" lang="en-IN" sz="2900" spc="-1" strike="noStrike">
              <a:latin typeface="Arial"/>
            </a:endParaRPr>
          </a:p>
          <a:p>
            <a:pPr lvl="1" marL="625680" indent="-312120">
              <a:lnSpc>
                <a:spcPts val="4000"/>
              </a:lnSpc>
              <a:buClr>
                <a:srgbClr val="f5fff5"/>
              </a:buClr>
              <a:buFont typeface="Arial"/>
              <a:buChar char="•"/>
            </a:pPr>
            <a:r>
              <a:rPr b="0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It means that each instruction cycle has only one clock per cycle and each cycle consists of three parameters: fetch, decode and execute.</a:t>
            </a:r>
            <a:endParaRPr b="0" lang="en-IN" sz="2900" spc="-1" strike="noStrike">
              <a:latin typeface="Arial"/>
            </a:endParaRPr>
          </a:p>
          <a:p>
            <a:pPr lvl="1" marL="625680" indent="-312120">
              <a:lnSpc>
                <a:spcPts val="4000"/>
              </a:lnSpc>
              <a:buClr>
                <a:srgbClr val="f5fff5"/>
              </a:buClr>
              <a:buFont typeface="Arial"/>
              <a:buChar char="•"/>
            </a:pPr>
            <a:r>
              <a:rPr b="0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The </a:t>
            </a:r>
            <a:r>
              <a:rPr b="1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RISC</a:t>
            </a:r>
            <a:r>
              <a:rPr b="0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 processor can also combine multiple complex instructions into a simple one.</a:t>
            </a:r>
            <a:endParaRPr b="0" lang="en-IN" sz="2900" spc="-1" strike="noStrike">
              <a:latin typeface="Arial"/>
            </a:endParaRPr>
          </a:p>
          <a:p>
            <a:pPr lvl="1" marL="625680" indent="-312120">
              <a:lnSpc>
                <a:spcPts val="4000"/>
              </a:lnSpc>
              <a:buClr>
                <a:srgbClr val="f5fff5"/>
              </a:buClr>
              <a:buFont typeface="Arial"/>
              <a:buChar char="•"/>
            </a:pPr>
            <a:r>
              <a:rPr b="1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RISC</a:t>
            </a:r>
            <a:r>
              <a:rPr b="0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 chips require several transistors, making them less expensive to develop and reducing instruction execution time.</a:t>
            </a:r>
            <a:endParaRPr b="0" lang="en-IN" sz="2900" spc="-1" strike="noStrike">
              <a:latin typeface="Arial"/>
            </a:endParaRPr>
          </a:p>
          <a:p>
            <a:pPr lvl="1" marL="625680" indent="-312120">
              <a:lnSpc>
                <a:spcPts val="4000"/>
              </a:lnSpc>
              <a:buClr>
                <a:srgbClr val="f5fff5"/>
              </a:buClr>
              <a:buFont typeface="Arial"/>
              <a:buChar char="•"/>
            </a:pPr>
            <a:r>
              <a:rPr b="0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Examples of </a:t>
            </a:r>
            <a:r>
              <a:rPr b="1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RISC</a:t>
            </a:r>
            <a:r>
              <a:rPr b="0" lang="en-US" sz="2900" spc="279" strike="noStrike">
                <a:solidFill>
                  <a:srgbClr val="f5fff5"/>
                </a:solidFill>
                <a:latin typeface="DM Sans"/>
                <a:ea typeface="DejaVu Sans"/>
              </a:rPr>
              <a:t> processors are PowerPC, Microchip PIC, SUN's SPARC, RISC-V.</a:t>
            </a:r>
            <a:endParaRPr b="0" lang="en-IN" sz="29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2" descr=""/>
          <p:cNvPicPr/>
          <p:nvPr/>
        </p:nvPicPr>
        <p:blipFill>
          <a:blip r:embed="rId1"/>
          <a:srcRect l="0" t="21875" r="0" b="21875"/>
          <a:stretch/>
        </p:blipFill>
        <p:spPr>
          <a:xfrm rot="10800000">
            <a:off x="720" y="0"/>
            <a:ext cx="18287280" cy="10286280"/>
          </a:xfrm>
          <a:prstGeom prst="rect">
            <a:avLst/>
          </a:prstGeom>
          <a:ln>
            <a:noFill/>
          </a:ln>
        </p:spPr>
      </p:pic>
      <p:grpSp>
        <p:nvGrpSpPr>
          <p:cNvPr id="80" name="Group 1"/>
          <p:cNvGrpSpPr/>
          <p:nvPr/>
        </p:nvGrpSpPr>
        <p:grpSpPr>
          <a:xfrm>
            <a:off x="0" y="-72360"/>
            <a:ext cx="18287280" cy="3157920"/>
            <a:chOff x="0" y="-72360"/>
            <a:chExt cx="18287280" cy="3157920"/>
          </a:xfrm>
        </p:grpSpPr>
        <p:sp>
          <p:nvSpPr>
            <p:cNvPr id="81" name="CustomShape 2"/>
            <p:cNvSpPr/>
            <p:nvPr/>
          </p:nvSpPr>
          <p:spPr>
            <a:xfrm>
              <a:off x="0" y="0"/>
              <a:ext cx="18287280" cy="3085560"/>
            </a:xfrm>
            <a:custGeom>
              <a:avLst/>
              <a:gdLst/>
              <a:ah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" name="CustomShape 3"/>
            <p:cNvSpPr/>
            <p:nvPr/>
          </p:nvSpPr>
          <p:spPr>
            <a:xfrm>
              <a:off x="0" y="-72360"/>
              <a:ext cx="3085200" cy="3157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83" name="Picture 6" descr=""/>
          <p:cNvPicPr/>
          <p:nvPr/>
        </p:nvPicPr>
        <p:blipFill>
          <a:blip r:embed="rId2"/>
          <a:stretch/>
        </p:blipFill>
        <p:spPr>
          <a:xfrm>
            <a:off x="13451040" y="-4729320"/>
            <a:ext cx="7615800" cy="7814880"/>
          </a:xfrm>
          <a:prstGeom prst="rect">
            <a:avLst/>
          </a:prstGeom>
          <a:ln>
            <a:noFill/>
          </a:ln>
        </p:spPr>
      </p:pic>
      <p:pic>
        <p:nvPicPr>
          <p:cNvPr id="84" name="Picture 7" descr=""/>
          <p:cNvPicPr/>
          <p:nvPr/>
        </p:nvPicPr>
        <p:blipFill>
          <a:blip r:embed="rId3"/>
          <a:stretch/>
        </p:blipFill>
        <p:spPr>
          <a:xfrm>
            <a:off x="-2851200" y="-3442680"/>
            <a:ext cx="6709320" cy="6884640"/>
          </a:xfrm>
          <a:prstGeom prst="rect">
            <a:avLst/>
          </a:prstGeom>
          <a:ln>
            <a:noFill/>
          </a:ln>
        </p:spPr>
      </p:pic>
      <p:grpSp>
        <p:nvGrpSpPr>
          <p:cNvPr id="85" name="Group 4"/>
          <p:cNvGrpSpPr/>
          <p:nvPr/>
        </p:nvGrpSpPr>
        <p:grpSpPr>
          <a:xfrm>
            <a:off x="6446160" y="3305880"/>
            <a:ext cx="11406240" cy="6631920"/>
            <a:chOff x="6446160" y="3305880"/>
            <a:chExt cx="11406240" cy="6631920"/>
          </a:xfrm>
        </p:grpSpPr>
        <p:sp>
          <p:nvSpPr>
            <p:cNvPr id="86" name="CustomShape 5"/>
            <p:cNvSpPr/>
            <p:nvPr/>
          </p:nvSpPr>
          <p:spPr>
            <a:xfrm>
              <a:off x="6446160" y="3404520"/>
              <a:ext cx="11406240" cy="6533280"/>
            </a:xfrm>
            <a:custGeom>
              <a:avLst/>
              <a:gdLst/>
              <a:ahLst/>
              <a:rect l="l" t="t" r="r" b="b"/>
              <a:pathLst>
                <a:path w="2202887" h="1261834">
                  <a:moveTo>
                    <a:pt x="0" y="0"/>
                  </a:moveTo>
                  <a:lnTo>
                    <a:pt x="2202887" y="0"/>
                  </a:lnTo>
                  <a:lnTo>
                    <a:pt x="2202887" y="1261834"/>
                  </a:lnTo>
                  <a:lnTo>
                    <a:pt x="0" y="1261834"/>
                  </a:lnTo>
                  <a:close/>
                </a:path>
              </a:pathLst>
            </a:custGeom>
            <a:noFill/>
            <a:ln w="381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CustomShape 6"/>
            <p:cNvSpPr/>
            <p:nvPr/>
          </p:nvSpPr>
          <p:spPr>
            <a:xfrm>
              <a:off x="6446160" y="3305880"/>
              <a:ext cx="4208040" cy="4306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88" name="Picture 11" descr=""/>
          <p:cNvPicPr/>
          <p:nvPr/>
        </p:nvPicPr>
        <p:blipFill>
          <a:blip r:embed="rId4"/>
          <a:stretch/>
        </p:blipFill>
        <p:spPr>
          <a:xfrm>
            <a:off x="0" y="3625200"/>
            <a:ext cx="6258240" cy="5632200"/>
          </a:xfrm>
          <a:prstGeom prst="rect">
            <a:avLst/>
          </a:prstGeom>
          <a:ln>
            <a:noFill/>
          </a:ln>
        </p:spPr>
      </p:pic>
      <p:sp>
        <p:nvSpPr>
          <p:cNvPr id="89" name="CustomShape 7"/>
          <p:cNvSpPr/>
          <p:nvPr/>
        </p:nvSpPr>
        <p:spPr>
          <a:xfrm>
            <a:off x="2428920" y="1082160"/>
            <a:ext cx="12347640" cy="1407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11081"/>
              </a:lnSpc>
            </a:pPr>
            <a:r>
              <a:rPr b="0" lang="en-US" sz="6600" spc="780" strike="noStrike">
                <a:solidFill>
                  <a:srgbClr val="ffffff"/>
                </a:solidFill>
                <a:latin typeface="Oswald Bold"/>
                <a:ea typeface="DejaVu Sans"/>
              </a:rPr>
              <a:t>COMPONENTS OF RISC:</a:t>
            </a:r>
            <a:endParaRPr b="0" lang="en-IN" sz="6600" spc="-1" strike="noStrike">
              <a:latin typeface="Arial"/>
            </a:endParaRPr>
          </a:p>
        </p:txBody>
      </p:sp>
      <p:sp>
        <p:nvSpPr>
          <p:cNvPr id="90" name="CustomShape 8"/>
          <p:cNvSpPr/>
          <p:nvPr/>
        </p:nvSpPr>
        <p:spPr>
          <a:xfrm>
            <a:off x="6696360" y="3196800"/>
            <a:ext cx="11156040" cy="62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4391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ts val="4666"/>
              </a:lnSpc>
            </a:pPr>
            <a:r>
              <a:rPr b="1" lang="en-US" sz="3380" spc="327" strike="noStrike">
                <a:solidFill>
                  <a:srgbClr val="231f20"/>
                </a:solidFill>
                <a:latin typeface="DM Sans Bold"/>
                <a:ea typeface="DejaVu Sans"/>
              </a:rPr>
              <a:t>Main Memory : </a:t>
            </a:r>
            <a:endParaRPr b="0" lang="en-IN" sz="3380" spc="-1" strike="noStrike">
              <a:latin typeface="Arial"/>
            </a:endParaRPr>
          </a:p>
          <a:p>
            <a:pPr>
              <a:lnSpc>
                <a:spcPts val="4391"/>
              </a:lnSpc>
            </a:pPr>
            <a:r>
              <a:rPr b="0" lang="en-US" sz="3180" spc="307" strike="noStrike">
                <a:solidFill>
                  <a:srgbClr val="231f20"/>
                </a:solidFill>
                <a:latin typeface="DM Sans"/>
                <a:ea typeface="DejaVu Sans"/>
              </a:rPr>
              <a:t> </a:t>
            </a:r>
            <a:r>
              <a:rPr b="0" lang="en-US" sz="3180" spc="307" strike="noStrike">
                <a:solidFill>
                  <a:srgbClr val="231f20"/>
                </a:solidFill>
                <a:latin typeface="DM Sans"/>
                <a:ea typeface="DejaVu Sans"/>
              </a:rPr>
              <a:t>It has two components :</a:t>
            </a:r>
            <a:endParaRPr b="0" lang="en-IN" sz="3180" spc="-1" strike="noStrike">
              <a:latin typeface="Arial"/>
            </a:endParaRPr>
          </a:p>
          <a:p>
            <a:pPr>
              <a:lnSpc>
                <a:spcPts val="4391"/>
              </a:lnSpc>
            </a:pPr>
            <a:r>
              <a:rPr b="0" lang="en-US" sz="3180" spc="307" strike="noStrike">
                <a:solidFill>
                  <a:srgbClr val="231f20"/>
                </a:solidFill>
                <a:latin typeface="DM Sans"/>
                <a:ea typeface="DejaVu Sans"/>
              </a:rPr>
              <a:t>1.To store instructions(programs)</a:t>
            </a:r>
            <a:endParaRPr b="0" lang="en-IN" sz="3180" spc="-1" strike="noStrike">
              <a:latin typeface="Arial"/>
            </a:endParaRPr>
          </a:p>
          <a:p>
            <a:pPr>
              <a:lnSpc>
                <a:spcPts val="4391"/>
              </a:lnSpc>
            </a:pPr>
            <a:r>
              <a:rPr b="0" lang="en-US" sz="3180" spc="307" strike="noStrike">
                <a:solidFill>
                  <a:srgbClr val="231f20"/>
                </a:solidFill>
                <a:latin typeface="DM Sans"/>
                <a:ea typeface="DejaVu Sans"/>
              </a:rPr>
              <a:t>2.To store Data(Operands)</a:t>
            </a:r>
            <a:endParaRPr b="0" lang="en-IN" sz="3180" spc="-1" strike="noStrike">
              <a:latin typeface="Arial"/>
            </a:endParaRPr>
          </a:p>
          <a:p>
            <a:pPr>
              <a:lnSpc>
                <a:spcPts val="4391"/>
              </a:lnSpc>
            </a:pPr>
            <a:endParaRPr b="0" lang="en-IN" sz="3180" spc="-1" strike="noStrike">
              <a:latin typeface="Arial"/>
            </a:endParaRPr>
          </a:p>
          <a:p>
            <a:pPr>
              <a:lnSpc>
                <a:spcPts val="4666"/>
              </a:lnSpc>
            </a:pPr>
            <a:r>
              <a:rPr b="1" lang="en-US" sz="3380" spc="327" strike="noStrike">
                <a:solidFill>
                  <a:srgbClr val="231f20"/>
                </a:solidFill>
                <a:latin typeface="DM Sans"/>
                <a:ea typeface="DejaVu Sans"/>
              </a:rPr>
              <a:t>I</a:t>
            </a:r>
            <a:r>
              <a:rPr b="1" lang="en-US" sz="3380" spc="327" strike="noStrike">
                <a:solidFill>
                  <a:srgbClr val="231f20"/>
                </a:solidFill>
                <a:latin typeface="DM Sans Bold"/>
                <a:ea typeface="DejaVu Sans"/>
              </a:rPr>
              <a:t>nstruction cache:</a:t>
            </a:r>
            <a:endParaRPr b="0" lang="en-IN" sz="3380" spc="-1" strike="noStrike">
              <a:latin typeface="Arial"/>
            </a:endParaRPr>
          </a:p>
          <a:p>
            <a:pPr>
              <a:lnSpc>
                <a:spcPts val="4391"/>
              </a:lnSpc>
            </a:pPr>
            <a:r>
              <a:rPr b="0" lang="en-US" sz="3180" spc="307" strike="noStrike">
                <a:solidFill>
                  <a:srgbClr val="231f20"/>
                </a:solidFill>
                <a:latin typeface="DM Sans"/>
                <a:ea typeface="DejaVu Sans"/>
              </a:rPr>
              <a:t> </a:t>
            </a:r>
            <a:r>
              <a:rPr b="0" lang="en-US" sz="3180" spc="307" strike="noStrike">
                <a:solidFill>
                  <a:srgbClr val="231f20"/>
                </a:solidFill>
                <a:latin typeface="DM Sans"/>
                <a:ea typeface="DejaVu Sans"/>
              </a:rPr>
              <a:t>It will store the frequently used instructions.</a:t>
            </a:r>
            <a:endParaRPr b="0" lang="en-IN" sz="3180" spc="-1" strike="noStrike">
              <a:latin typeface="Arial"/>
            </a:endParaRPr>
          </a:p>
          <a:p>
            <a:pPr>
              <a:lnSpc>
                <a:spcPts val="4391"/>
              </a:lnSpc>
            </a:pPr>
            <a:endParaRPr b="0" lang="en-IN" sz="3180" spc="-1" strike="noStrike">
              <a:latin typeface="Arial"/>
            </a:endParaRPr>
          </a:p>
          <a:p>
            <a:pPr>
              <a:lnSpc>
                <a:spcPts val="4666"/>
              </a:lnSpc>
            </a:pPr>
            <a:r>
              <a:rPr b="1" lang="en-US" sz="3380" spc="327" strike="noStrike">
                <a:solidFill>
                  <a:srgbClr val="231f20"/>
                </a:solidFill>
                <a:latin typeface="DM Sans Bold"/>
                <a:ea typeface="DejaVu Sans"/>
              </a:rPr>
              <a:t>Data Cache:</a:t>
            </a:r>
            <a:endParaRPr b="0" lang="en-IN" sz="3380" spc="-1" strike="noStrike">
              <a:latin typeface="Arial"/>
            </a:endParaRPr>
          </a:p>
          <a:p>
            <a:pPr>
              <a:lnSpc>
                <a:spcPts val="4391"/>
              </a:lnSpc>
            </a:pPr>
            <a:r>
              <a:rPr b="0" lang="en-US" sz="3180" spc="307" strike="noStrike">
                <a:solidFill>
                  <a:srgbClr val="231f20"/>
                </a:solidFill>
                <a:latin typeface="DM Sans"/>
                <a:ea typeface="DejaVu Sans"/>
              </a:rPr>
              <a:t> </a:t>
            </a:r>
            <a:r>
              <a:rPr b="0" lang="en-US" sz="3180" spc="307" strike="noStrike">
                <a:solidFill>
                  <a:srgbClr val="231f20"/>
                </a:solidFill>
                <a:latin typeface="DM Sans"/>
                <a:ea typeface="DejaVu Sans"/>
              </a:rPr>
              <a:t>It will store the frequently used data.</a:t>
            </a:r>
            <a:endParaRPr b="0" lang="en-IN" sz="318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2" descr=""/>
          <p:cNvPicPr/>
          <p:nvPr/>
        </p:nvPicPr>
        <p:blipFill>
          <a:blip r:embed="rId1"/>
          <a:srcRect l="0" t="21875" r="0" b="21875"/>
          <a:stretch/>
        </p:blipFill>
        <p:spPr>
          <a:xfrm rot="10800000">
            <a:off x="720" y="0"/>
            <a:ext cx="18287280" cy="10286280"/>
          </a:xfrm>
          <a:prstGeom prst="rect">
            <a:avLst/>
          </a:prstGeom>
          <a:ln>
            <a:noFill/>
          </a:ln>
        </p:spPr>
      </p:pic>
      <p:grpSp>
        <p:nvGrpSpPr>
          <p:cNvPr id="92" name="Group 1"/>
          <p:cNvGrpSpPr/>
          <p:nvPr/>
        </p:nvGrpSpPr>
        <p:grpSpPr>
          <a:xfrm>
            <a:off x="13663080" y="265320"/>
            <a:ext cx="4295880" cy="9641520"/>
            <a:chOff x="13663080" y="265320"/>
            <a:chExt cx="4295880" cy="9641520"/>
          </a:xfrm>
        </p:grpSpPr>
        <p:sp>
          <p:nvSpPr>
            <p:cNvPr id="93" name="CustomShape 2"/>
            <p:cNvSpPr/>
            <p:nvPr/>
          </p:nvSpPr>
          <p:spPr>
            <a:xfrm>
              <a:off x="13663080" y="337320"/>
              <a:ext cx="4295880" cy="9569520"/>
            </a:xfrm>
            <a:custGeom>
              <a:avLst/>
              <a:gdLst/>
              <a:ah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3"/>
            <p:cNvSpPr/>
            <p:nvPr/>
          </p:nvSpPr>
          <p:spPr>
            <a:xfrm>
              <a:off x="13663080" y="265320"/>
              <a:ext cx="3085560" cy="3157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95" name="Picture 6" descr=""/>
          <p:cNvPicPr/>
          <p:nvPr/>
        </p:nvPicPr>
        <p:blipFill>
          <a:blip r:embed="rId2"/>
          <a:srcRect l="0" t="46380" r="0" b="0"/>
          <a:stretch/>
        </p:blipFill>
        <p:spPr>
          <a:xfrm>
            <a:off x="2142360" y="7210080"/>
            <a:ext cx="9752400" cy="1032120"/>
          </a:xfrm>
          <a:prstGeom prst="rect">
            <a:avLst/>
          </a:prstGeom>
          <a:ln>
            <a:noFill/>
          </a:ln>
        </p:spPr>
      </p:pic>
      <p:grpSp>
        <p:nvGrpSpPr>
          <p:cNvPr id="96" name="Group 4"/>
          <p:cNvGrpSpPr/>
          <p:nvPr/>
        </p:nvGrpSpPr>
        <p:grpSpPr>
          <a:xfrm>
            <a:off x="2588400" y="1219320"/>
            <a:ext cx="2279520" cy="2170440"/>
            <a:chOff x="2588400" y="1219320"/>
            <a:chExt cx="2279520" cy="2170440"/>
          </a:xfrm>
        </p:grpSpPr>
        <p:sp>
          <p:nvSpPr>
            <p:cNvPr id="97" name="CustomShape 5"/>
            <p:cNvSpPr/>
            <p:nvPr/>
          </p:nvSpPr>
          <p:spPr>
            <a:xfrm>
              <a:off x="2588400" y="1219320"/>
              <a:ext cx="2279520" cy="21704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8" name="CustomShape 6"/>
          <p:cNvSpPr/>
          <p:nvPr/>
        </p:nvSpPr>
        <p:spPr>
          <a:xfrm>
            <a:off x="2002680" y="1211760"/>
            <a:ext cx="15132960" cy="594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4938"/>
              </a:lnSpc>
            </a:pPr>
            <a:r>
              <a:rPr b="1" lang="en-US" sz="3580" spc="344" strike="noStrike">
                <a:solidFill>
                  <a:srgbClr val="231f20"/>
                </a:solidFill>
                <a:latin typeface="DM Sans Bold"/>
                <a:ea typeface="DejaVu Sans"/>
              </a:rPr>
              <a:t>Data Path:</a:t>
            </a:r>
            <a:endParaRPr b="0" lang="en-IN" sz="3580" spc="-1" strike="noStrike">
              <a:latin typeface="Arial"/>
            </a:endParaRPr>
          </a:p>
          <a:p>
            <a:pPr>
              <a:lnSpc>
                <a:spcPts val="4170"/>
              </a:lnSpc>
            </a:pPr>
            <a:r>
              <a:rPr b="0" lang="en-US" sz="3020" spc="290" strike="noStrike">
                <a:solidFill>
                  <a:srgbClr val="231f20"/>
                </a:solidFill>
                <a:latin typeface="DM Sans"/>
                <a:ea typeface="DejaVu Sans"/>
              </a:rPr>
              <a:t> </a:t>
            </a:r>
            <a:r>
              <a:rPr b="0" lang="en-US" sz="3020" spc="290" strike="noStrike">
                <a:solidFill>
                  <a:srgbClr val="231f20"/>
                </a:solidFill>
                <a:latin typeface="DM Sans"/>
                <a:ea typeface="DejaVu Sans"/>
              </a:rPr>
              <a:t>The Data required for execution(Operands) sent to</a:t>
            </a:r>
            <a:endParaRPr b="0" lang="en-IN" sz="3020" spc="-1" strike="noStrike">
              <a:latin typeface="Arial"/>
            </a:endParaRPr>
          </a:p>
          <a:p>
            <a:pPr>
              <a:lnSpc>
                <a:spcPts val="4170"/>
              </a:lnSpc>
            </a:pPr>
            <a:r>
              <a:rPr b="0" lang="en-US" sz="3020" spc="290" strike="noStrike">
                <a:solidFill>
                  <a:srgbClr val="231f20"/>
                </a:solidFill>
                <a:latin typeface="DM Sans"/>
                <a:ea typeface="DejaVu Sans"/>
              </a:rPr>
              <a:t>  </a:t>
            </a:r>
            <a:r>
              <a:rPr b="0" lang="en-US" sz="3020" spc="290" strike="noStrike">
                <a:solidFill>
                  <a:srgbClr val="231f20"/>
                </a:solidFill>
                <a:latin typeface="DM Sans"/>
                <a:ea typeface="DejaVu Sans"/>
              </a:rPr>
              <a:t>Hardwired control unit through data path</a:t>
            </a:r>
            <a:endParaRPr b="0" lang="en-IN" sz="3020" spc="-1" strike="noStrike">
              <a:latin typeface="Arial"/>
            </a:endParaRPr>
          </a:p>
          <a:p>
            <a:pPr>
              <a:lnSpc>
                <a:spcPts val="3861"/>
              </a:lnSpc>
            </a:pPr>
            <a:endParaRPr b="0" lang="en-IN" sz="3020" spc="-1" strike="noStrike">
              <a:latin typeface="Arial"/>
            </a:endParaRPr>
          </a:p>
          <a:p>
            <a:pPr>
              <a:lnSpc>
                <a:spcPts val="4938"/>
              </a:lnSpc>
            </a:pPr>
            <a:r>
              <a:rPr b="1" lang="en-US" sz="3580" spc="344" strike="noStrike">
                <a:solidFill>
                  <a:srgbClr val="231f20"/>
                </a:solidFill>
                <a:latin typeface="DM Sans Bold"/>
                <a:ea typeface="DejaVu Sans"/>
              </a:rPr>
              <a:t>Hardwired Control Unit: </a:t>
            </a:r>
            <a:endParaRPr b="0" lang="en-IN" sz="3580" spc="-1" strike="noStrike">
              <a:latin typeface="Arial"/>
            </a:endParaRPr>
          </a:p>
          <a:p>
            <a:pPr>
              <a:lnSpc>
                <a:spcPts val="4170"/>
              </a:lnSpc>
            </a:pPr>
            <a:r>
              <a:rPr b="0" lang="en-US" sz="3020" spc="290" strike="noStrike">
                <a:solidFill>
                  <a:srgbClr val="231f20"/>
                </a:solidFill>
                <a:latin typeface="DM Sans"/>
                <a:ea typeface="DejaVu Sans"/>
              </a:rPr>
              <a:t>This is responsible for generating the control signals that are used for performing the execution of the instructions.</a:t>
            </a:r>
            <a:endParaRPr b="0" lang="en-IN" sz="3020" spc="-1" strike="noStrike">
              <a:latin typeface="Arial"/>
            </a:endParaRPr>
          </a:p>
          <a:p>
            <a:pPr>
              <a:lnSpc>
                <a:spcPts val="4170"/>
              </a:lnSpc>
            </a:pPr>
            <a:r>
              <a:rPr b="0" lang="en-US" sz="3020" spc="290" strike="noStrike">
                <a:solidFill>
                  <a:srgbClr val="231f20"/>
                </a:solidFill>
                <a:latin typeface="DM Sans"/>
                <a:ea typeface="DejaVu Sans"/>
              </a:rPr>
              <a:t> </a:t>
            </a:r>
            <a:r>
              <a:rPr b="0" lang="en-US" sz="3020" spc="290" strike="noStrike">
                <a:solidFill>
                  <a:srgbClr val="231f20"/>
                </a:solidFill>
                <a:latin typeface="DM Sans"/>
                <a:ea typeface="DejaVu Sans"/>
              </a:rPr>
              <a:t>- It fetches the instructions from the memory and decode it.</a:t>
            </a:r>
            <a:endParaRPr b="0" lang="en-IN" sz="3020" spc="-1" strike="noStrike">
              <a:latin typeface="Arial"/>
            </a:endParaRPr>
          </a:p>
          <a:p>
            <a:pPr>
              <a:lnSpc>
                <a:spcPts val="4170"/>
              </a:lnSpc>
            </a:pPr>
            <a:r>
              <a:rPr b="0" lang="en-US" sz="3020" spc="290" strike="noStrike">
                <a:solidFill>
                  <a:srgbClr val="231f20"/>
                </a:solidFill>
                <a:latin typeface="DM Sans"/>
                <a:ea typeface="DejaVu Sans"/>
              </a:rPr>
              <a:t> </a:t>
            </a:r>
            <a:r>
              <a:rPr b="0" lang="en-US" sz="3020" spc="290" strike="noStrike">
                <a:solidFill>
                  <a:srgbClr val="231f20"/>
                </a:solidFill>
                <a:latin typeface="DM Sans"/>
                <a:ea typeface="DejaVu Sans"/>
              </a:rPr>
              <a:t>-The operand data required for execution is fetched from the main memory through the data path</a:t>
            </a:r>
            <a:endParaRPr b="0" lang="en-IN" sz="3020" spc="-1" strike="noStrike">
              <a:latin typeface="Arial"/>
            </a:endParaRPr>
          </a:p>
          <a:p>
            <a:pPr>
              <a:lnSpc>
                <a:spcPts val="3861"/>
              </a:lnSpc>
              <a:tabLst>
                <a:tab algn="l" pos="0"/>
              </a:tabLst>
            </a:pPr>
            <a:endParaRPr b="0" lang="en-IN" sz="3020" spc="-1" strike="noStrike">
              <a:latin typeface="Arial"/>
            </a:endParaRPr>
          </a:p>
        </p:txBody>
      </p:sp>
      <p:pic>
        <p:nvPicPr>
          <p:cNvPr id="99" name="Picture 11" descr=""/>
          <p:cNvPicPr/>
          <p:nvPr/>
        </p:nvPicPr>
        <p:blipFill>
          <a:blip r:embed="rId3"/>
          <a:stretch/>
        </p:blipFill>
        <p:spPr>
          <a:xfrm>
            <a:off x="-2779560" y="7341480"/>
            <a:ext cx="7615800" cy="7814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2" descr=""/>
          <p:cNvPicPr/>
          <p:nvPr/>
        </p:nvPicPr>
        <p:blipFill>
          <a:blip r:embed="rId1"/>
          <a:srcRect l="0" t="21875" r="0" b="21875"/>
          <a:stretch/>
        </p:blipFill>
        <p:spPr>
          <a:xfrm rot="10800000">
            <a:off x="36720" y="0"/>
            <a:ext cx="18287280" cy="10286280"/>
          </a:xfrm>
          <a:prstGeom prst="rect">
            <a:avLst/>
          </a:prstGeom>
          <a:ln>
            <a:noFill/>
          </a:ln>
        </p:spPr>
      </p:pic>
      <p:pic>
        <p:nvPicPr>
          <p:cNvPr id="101" name="Picture 3" descr=""/>
          <p:cNvPicPr/>
          <p:nvPr/>
        </p:nvPicPr>
        <p:blipFill>
          <a:blip r:embed="rId2"/>
          <a:stretch/>
        </p:blipFill>
        <p:spPr>
          <a:xfrm rot="888000">
            <a:off x="13475160" y="-8787240"/>
            <a:ext cx="13976640" cy="14341680"/>
          </a:xfrm>
          <a:prstGeom prst="rect">
            <a:avLst/>
          </a:prstGeom>
          <a:ln>
            <a:noFill/>
          </a:ln>
        </p:spPr>
      </p:pic>
      <p:grpSp>
        <p:nvGrpSpPr>
          <p:cNvPr id="102" name="Group 1"/>
          <p:cNvGrpSpPr/>
          <p:nvPr/>
        </p:nvGrpSpPr>
        <p:grpSpPr>
          <a:xfrm>
            <a:off x="9070560" y="5230080"/>
            <a:ext cx="2931840" cy="2402640"/>
            <a:chOff x="9070560" y="5230080"/>
            <a:chExt cx="2931840" cy="2402640"/>
          </a:xfrm>
        </p:grpSpPr>
        <p:sp>
          <p:nvSpPr>
            <p:cNvPr id="103" name="CustomShape 2"/>
            <p:cNvSpPr/>
            <p:nvPr/>
          </p:nvSpPr>
          <p:spPr>
            <a:xfrm>
              <a:off x="9070560" y="5281920"/>
              <a:ext cx="2931840" cy="2350800"/>
            </a:xfrm>
            <a:custGeom>
              <a:avLst/>
              <a:gdLst/>
              <a:ahLst/>
              <a:rect l="l" t="t" r="r" b="b"/>
              <a:pathLst>
                <a:path w="1075555" h="862436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9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" name="CustomShape 3"/>
            <p:cNvSpPr/>
            <p:nvPr/>
          </p:nvSpPr>
          <p:spPr>
            <a:xfrm>
              <a:off x="9070560" y="5230080"/>
              <a:ext cx="2215440" cy="2267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5" name="Group 4"/>
          <p:cNvGrpSpPr/>
          <p:nvPr/>
        </p:nvGrpSpPr>
        <p:grpSpPr>
          <a:xfrm>
            <a:off x="13046400" y="3644640"/>
            <a:ext cx="2931840" cy="2402640"/>
            <a:chOff x="13046400" y="3644640"/>
            <a:chExt cx="2931840" cy="2402640"/>
          </a:xfrm>
        </p:grpSpPr>
        <p:sp>
          <p:nvSpPr>
            <p:cNvPr id="106" name="CustomShape 5"/>
            <p:cNvSpPr/>
            <p:nvPr/>
          </p:nvSpPr>
          <p:spPr>
            <a:xfrm>
              <a:off x="13046400" y="3696480"/>
              <a:ext cx="2931840" cy="2350800"/>
            </a:xfrm>
            <a:custGeom>
              <a:avLst/>
              <a:gdLst/>
              <a:ahLst/>
              <a:rect l="l" t="t" r="r" b="b"/>
              <a:pathLst>
                <a:path w="1075555" h="862436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9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" name="CustomShape 6"/>
            <p:cNvSpPr/>
            <p:nvPr/>
          </p:nvSpPr>
          <p:spPr>
            <a:xfrm>
              <a:off x="13046400" y="3644640"/>
              <a:ext cx="2215440" cy="2267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8" name="CustomShape 7"/>
          <p:cNvSpPr/>
          <p:nvPr/>
        </p:nvSpPr>
        <p:spPr>
          <a:xfrm>
            <a:off x="754560" y="150840"/>
            <a:ext cx="8903520" cy="165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algn="ctr">
              <a:lnSpc>
                <a:spcPts val="13014"/>
              </a:lnSpc>
              <a:tabLst>
                <a:tab algn="l" pos="0"/>
              </a:tabLst>
            </a:pPr>
            <a:r>
              <a:rPr b="0" lang="en-US" sz="9430" spc="919" strike="noStrike">
                <a:solidFill>
                  <a:srgbClr val="231f20"/>
                </a:solidFill>
                <a:latin typeface="Oswald Bold"/>
                <a:ea typeface="DejaVu Sans"/>
              </a:rPr>
              <a:t>FEATURES</a:t>
            </a:r>
            <a:endParaRPr b="0" lang="en-IN" sz="9430" spc="-1" strike="noStrike">
              <a:latin typeface="Arial"/>
            </a:endParaRPr>
          </a:p>
        </p:txBody>
      </p:sp>
      <p:sp>
        <p:nvSpPr>
          <p:cNvPr id="109" name="CustomShape 8"/>
          <p:cNvSpPr/>
          <p:nvPr/>
        </p:nvSpPr>
        <p:spPr>
          <a:xfrm>
            <a:off x="1990800" y="2013480"/>
            <a:ext cx="15576840" cy="767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lvl="1" marL="623160" indent="-310680">
              <a:lnSpc>
                <a:spcPts val="4039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Ability to execute one instruction in one clock cycle.</a:t>
            </a:r>
            <a:endParaRPr b="0" lang="en-IN" sz="2890" spc="-1" strike="noStrike">
              <a:latin typeface="Arial"/>
            </a:endParaRPr>
          </a:p>
          <a:p>
            <a:pPr lvl="1" marL="623160" indent="-310680">
              <a:lnSpc>
                <a:spcPts val="4039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RISC</a:t>
            </a: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 processors consists mostly register- to-register operations</a:t>
            </a:r>
            <a:endParaRPr b="0" lang="en-IN" sz="2890" spc="-1" strike="noStrike">
              <a:latin typeface="Arial"/>
            </a:endParaRPr>
          </a:p>
          <a:p>
            <a:pPr lvl="1" marL="623160" indent="-310680">
              <a:lnSpc>
                <a:spcPts val="4039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All operations are done with in the registers of the CPU </a:t>
            </a:r>
            <a:endParaRPr b="0" lang="en-IN" sz="2890" spc="-1" strike="noStrike">
              <a:latin typeface="Arial"/>
            </a:endParaRPr>
          </a:p>
          <a:p>
            <a:pPr>
              <a:lnSpc>
                <a:spcPts val="4039"/>
              </a:lnSpc>
            </a:pP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       </a:t>
            </a: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i.e, It uses huge number of registers. It is also called as Large Register File.</a:t>
            </a:r>
            <a:endParaRPr b="0" lang="en-IN" sz="2890" spc="-1" strike="noStrike">
              <a:latin typeface="Arial"/>
            </a:endParaRPr>
          </a:p>
          <a:p>
            <a:pPr lvl="1" marL="623160" indent="-310680">
              <a:lnSpc>
                <a:spcPts val="4039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All instructions will have same number of bits , therefore memory  requirement is very less.</a:t>
            </a:r>
            <a:endParaRPr b="0" lang="en-IN" sz="2890" spc="-1" strike="noStrike">
              <a:latin typeface="Arial"/>
            </a:endParaRPr>
          </a:p>
          <a:p>
            <a:pPr lvl="1" marL="623160" indent="-310680">
              <a:lnSpc>
                <a:spcPts val="4039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Overlapped  register windows (It is technique to speed up the procedure like call &amp; return).</a:t>
            </a:r>
            <a:endParaRPr b="0" lang="en-IN" sz="2890" spc="-1" strike="noStrike">
              <a:latin typeface="Arial"/>
            </a:endParaRPr>
          </a:p>
          <a:p>
            <a:pPr lvl="1" marL="623160" indent="-310680">
              <a:lnSpc>
                <a:spcPts val="4039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RISC</a:t>
            </a: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 processors use one clock per cycle (CPI) to execute each instruction in a computer. Each CPI also comprises the methods for fetching, decoding and executing computer instructions.</a:t>
            </a:r>
            <a:endParaRPr b="0" lang="en-IN" sz="2890" spc="-1" strike="noStrike">
              <a:latin typeface="Arial"/>
            </a:endParaRPr>
          </a:p>
          <a:p>
            <a:pPr lvl="1" marL="623160" indent="-310680">
              <a:lnSpc>
                <a:spcPts val="4039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 </a:t>
            </a:r>
            <a:r>
              <a:rPr b="1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RISC</a:t>
            </a: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 has a simple addressing mode and fixed instruction length for the pipeline execution.</a:t>
            </a:r>
            <a:endParaRPr b="0" lang="en-IN" sz="2890" spc="-1" strike="noStrike">
              <a:latin typeface="Arial"/>
            </a:endParaRPr>
          </a:p>
          <a:p>
            <a:pPr lvl="1" marL="623160" indent="-310680">
              <a:lnSpc>
                <a:spcPts val="4039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It uses </a:t>
            </a:r>
            <a:r>
              <a:rPr b="1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LOAD </a:t>
            </a: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and </a:t>
            </a:r>
            <a:r>
              <a:rPr b="1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STORE</a:t>
            </a:r>
            <a:r>
              <a:rPr b="0" lang="en-US" sz="2890" spc="-1" strike="noStrike">
                <a:solidFill>
                  <a:srgbClr val="000000"/>
                </a:solidFill>
                <a:latin typeface="Montserrat Light"/>
                <a:ea typeface="DejaVu Sans"/>
              </a:rPr>
              <a:t> instruction to access the memory location.</a:t>
            </a:r>
            <a:endParaRPr b="0" lang="en-IN" sz="2890" spc="-1" strike="noStrike">
              <a:latin typeface="Arial"/>
            </a:endParaRPr>
          </a:p>
          <a:p>
            <a:pPr>
              <a:lnSpc>
                <a:spcPts val="3900"/>
              </a:lnSpc>
            </a:pPr>
            <a:endParaRPr b="0" lang="en-IN" sz="2890" spc="-1" strike="noStrike">
              <a:latin typeface="Arial"/>
            </a:endParaRPr>
          </a:p>
        </p:txBody>
      </p:sp>
      <p:pic>
        <p:nvPicPr>
          <p:cNvPr id="110" name="Picture 12" descr=""/>
          <p:cNvPicPr/>
          <p:nvPr/>
        </p:nvPicPr>
        <p:blipFill>
          <a:blip r:embed="rId3"/>
          <a:stretch/>
        </p:blipFill>
        <p:spPr>
          <a:xfrm rot="888000">
            <a:off x="-6658920" y="7235640"/>
            <a:ext cx="13976640" cy="14341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2" descr=""/>
          <p:cNvPicPr/>
          <p:nvPr/>
        </p:nvPicPr>
        <p:blipFill>
          <a:blip r:embed="rId1"/>
          <a:srcRect l="328" t="6325" r="1853" b="6791"/>
          <a:stretch/>
        </p:blipFill>
        <p:spPr>
          <a:xfrm>
            <a:off x="2160000" y="68040"/>
            <a:ext cx="14273280" cy="9507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2" descr=""/>
          <p:cNvPicPr/>
          <p:nvPr/>
        </p:nvPicPr>
        <p:blipFill>
          <a:blip r:embed="rId1"/>
          <a:srcRect l="0" t="21875" r="0" b="21875"/>
          <a:stretch/>
        </p:blipFill>
        <p:spPr>
          <a:xfrm rot="10800000">
            <a:off x="720" y="0"/>
            <a:ext cx="18287280" cy="10286280"/>
          </a:xfrm>
          <a:prstGeom prst="rect">
            <a:avLst/>
          </a:prstGeom>
          <a:ln>
            <a:noFill/>
          </a:ln>
        </p:spPr>
      </p:pic>
      <p:grpSp>
        <p:nvGrpSpPr>
          <p:cNvPr id="113" name="Group 1"/>
          <p:cNvGrpSpPr/>
          <p:nvPr/>
        </p:nvGrpSpPr>
        <p:grpSpPr>
          <a:xfrm>
            <a:off x="13663080" y="265320"/>
            <a:ext cx="4295880" cy="9641520"/>
            <a:chOff x="13663080" y="265320"/>
            <a:chExt cx="4295880" cy="9641520"/>
          </a:xfrm>
        </p:grpSpPr>
        <p:sp>
          <p:nvSpPr>
            <p:cNvPr id="114" name="CustomShape 2"/>
            <p:cNvSpPr/>
            <p:nvPr/>
          </p:nvSpPr>
          <p:spPr>
            <a:xfrm>
              <a:off x="13663080" y="337320"/>
              <a:ext cx="4295880" cy="9569520"/>
            </a:xfrm>
            <a:custGeom>
              <a:avLst/>
              <a:gdLst/>
              <a:ah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" name="CustomShape 3"/>
            <p:cNvSpPr/>
            <p:nvPr/>
          </p:nvSpPr>
          <p:spPr>
            <a:xfrm>
              <a:off x="13663080" y="265320"/>
              <a:ext cx="3085560" cy="31575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16" name="Picture 6" descr=""/>
          <p:cNvPicPr/>
          <p:nvPr/>
        </p:nvPicPr>
        <p:blipFill>
          <a:blip r:embed="rId2"/>
          <a:srcRect l="0" t="46380" r="0" b="0"/>
          <a:stretch/>
        </p:blipFill>
        <p:spPr>
          <a:xfrm>
            <a:off x="2142360" y="4829040"/>
            <a:ext cx="9752400" cy="1032120"/>
          </a:xfrm>
          <a:prstGeom prst="rect">
            <a:avLst/>
          </a:prstGeom>
          <a:ln>
            <a:noFill/>
          </a:ln>
        </p:spPr>
      </p:pic>
      <p:grpSp>
        <p:nvGrpSpPr>
          <p:cNvPr id="117" name="Group 4"/>
          <p:cNvGrpSpPr/>
          <p:nvPr/>
        </p:nvGrpSpPr>
        <p:grpSpPr>
          <a:xfrm>
            <a:off x="824760" y="1681200"/>
            <a:ext cx="16166880" cy="5734440"/>
            <a:chOff x="824760" y="1681200"/>
            <a:chExt cx="16166880" cy="5734440"/>
          </a:xfrm>
        </p:grpSpPr>
        <p:sp>
          <p:nvSpPr>
            <p:cNvPr id="118" name="CustomShape 5"/>
            <p:cNvSpPr/>
            <p:nvPr/>
          </p:nvSpPr>
          <p:spPr>
            <a:xfrm>
              <a:off x="897120" y="2022120"/>
              <a:ext cx="16094520" cy="5393520"/>
            </a:xfrm>
            <a:custGeom>
              <a:avLst/>
              <a:gdLst/>
              <a:ahLst/>
              <a:rect l="l" t="t" r="r" b="b"/>
              <a:pathLst>
                <a:path w="6166760" h="2066762">
                  <a:moveTo>
                    <a:pt x="0" y="0"/>
                  </a:moveTo>
                  <a:lnTo>
                    <a:pt x="6166760" y="0"/>
                  </a:lnTo>
                  <a:lnTo>
                    <a:pt x="6166760" y="2066762"/>
                  </a:lnTo>
                  <a:lnTo>
                    <a:pt x="0" y="2066762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" name="CustomShape 6"/>
            <p:cNvSpPr/>
            <p:nvPr/>
          </p:nvSpPr>
          <p:spPr>
            <a:xfrm>
              <a:off x="824760" y="1681200"/>
              <a:ext cx="2120760" cy="21704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0" name="CustomShape 7"/>
          <p:cNvSpPr/>
          <p:nvPr/>
        </p:nvSpPr>
        <p:spPr>
          <a:xfrm>
            <a:off x="1028880" y="-171360"/>
            <a:ext cx="7416360" cy="174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ts val="13774"/>
              </a:lnSpc>
            </a:pPr>
            <a:r>
              <a:rPr b="0" lang="en-US" sz="9980" spc="973" strike="noStrike">
                <a:solidFill>
                  <a:srgbClr val="231f20"/>
                </a:solidFill>
                <a:latin typeface="Oswald Bold"/>
                <a:ea typeface="DejaVu Sans"/>
              </a:rPr>
              <a:t>CISC</a:t>
            </a:r>
            <a:endParaRPr b="0" lang="en-IN" sz="9980" spc="-1" strike="noStrike">
              <a:latin typeface="Arial"/>
            </a:endParaRPr>
          </a:p>
        </p:txBody>
      </p:sp>
      <p:sp>
        <p:nvSpPr>
          <p:cNvPr id="121" name="CustomShape 8"/>
          <p:cNvSpPr/>
          <p:nvPr/>
        </p:nvSpPr>
        <p:spPr>
          <a:xfrm>
            <a:off x="1511280" y="2450520"/>
            <a:ext cx="15264720" cy="450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 lvl="1" marL="694080" indent="-346320">
              <a:lnSpc>
                <a:spcPts val="4436"/>
              </a:lnSpc>
              <a:buClr>
                <a:srgbClr val="231f20"/>
              </a:buClr>
              <a:buFont typeface="Arial"/>
              <a:buChar char="•"/>
            </a:pPr>
            <a:r>
              <a:rPr b="1" lang="en-US" sz="3220" spc="310" strike="noStrike">
                <a:solidFill>
                  <a:srgbClr val="231f20"/>
                </a:solidFill>
                <a:latin typeface="DM Sans"/>
                <a:ea typeface="DejaVu Sans"/>
              </a:rPr>
              <a:t>CISC </a:t>
            </a:r>
            <a:r>
              <a:rPr b="0" lang="en-US" sz="3220" spc="310" strike="noStrike">
                <a:solidFill>
                  <a:srgbClr val="231f20"/>
                </a:solidFill>
                <a:latin typeface="DM Sans"/>
                <a:ea typeface="DejaVu Sans"/>
              </a:rPr>
              <a:t>stands for Complex Instruction Set Computer Processor.</a:t>
            </a:r>
            <a:endParaRPr b="0" lang="en-IN" sz="3220" spc="-1" strike="noStrike">
              <a:latin typeface="Arial"/>
            </a:endParaRPr>
          </a:p>
          <a:p>
            <a:pPr lvl="1" marL="694080" indent="-346320">
              <a:lnSpc>
                <a:spcPts val="4436"/>
              </a:lnSpc>
              <a:buClr>
                <a:srgbClr val="231f20"/>
              </a:buClr>
              <a:buFont typeface="Arial"/>
              <a:buChar char="•"/>
            </a:pPr>
            <a:r>
              <a:rPr b="0" lang="en-US" sz="3220" spc="310" strike="noStrike">
                <a:solidFill>
                  <a:srgbClr val="231f20"/>
                </a:solidFill>
                <a:latin typeface="DM Sans"/>
                <a:ea typeface="DejaVu Sans"/>
              </a:rPr>
              <a:t>It is also used to increase CPU performance.</a:t>
            </a:r>
            <a:endParaRPr b="0" lang="en-IN" sz="3220" spc="-1" strike="noStrike">
              <a:latin typeface="Arial"/>
            </a:endParaRPr>
          </a:p>
          <a:p>
            <a:pPr lvl="1" marL="694080" indent="-346320">
              <a:lnSpc>
                <a:spcPts val="4436"/>
              </a:lnSpc>
              <a:buClr>
                <a:srgbClr val="231f20"/>
              </a:buClr>
              <a:buFont typeface="Arial"/>
              <a:buChar char="•"/>
            </a:pPr>
            <a:r>
              <a:rPr b="1" lang="en-US" sz="3220" spc="310" strike="noStrike">
                <a:solidFill>
                  <a:srgbClr val="231f20"/>
                </a:solidFill>
                <a:latin typeface="DM Sans"/>
                <a:ea typeface="DejaVu Sans"/>
              </a:rPr>
              <a:t>CISC</a:t>
            </a:r>
            <a:r>
              <a:rPr b="0" lang="en-US" sz="3220" spc="310" strike="noStrike">
                <a:solidFill>
                  <a:srgbClr val="231f20"/>
                </a:solidFill>
                <a:latin typeface="DM Sans"/>
                <a:ea typeface="DejaVu Sans"/>
              </a:rPr>
              <a:t> is designed to decrease the memory cost</a:t>
            </a:r>
            <a:endParaRPr b="0" lang="en-IN" sz="3220" spc="-1" strike="noStrike">
              <a:latin typeface="Arial"/>
            </a:endParaRPr>
          </a:p>
          <a:p>
            <a:pPr lvl="1" marL="694080" indent="-346320">
              <a:lnSpc>
                <a:spcPts val="4436"/>
              </a:lnSpc>
              <a:buClr>
                <a:srgbClr val="231f20"/>
              </a:buClr>
              <a:buFont typeface="Arial"/>
              <a:buChar char="•"/>
            </a:pPr>
            <a:r>
              <a:rPr b="1" lang="en-US" sz="3220" spc="310" strike="noStrike">
                <a:solidFill>
                  <a:srgbClr val="231f20"/>
                </a:solidFill>
                <a:latin typeface="DM Sans"/>
                <a:ea typeface="DejaVu Sans"/>
              </a:rPr>
              <a:t>CISC</a:t>
            </a:r>
            <a:r>
              <a:rPr b="0" lang="en-US" sz="3220" spc="310" strike="noStrike">
                <a:solidFill>
                  <a:srgbClr val="231f20"/>
                </a:solidFill>
                <a:latin typeface="DM Sans"/>
                <a:ea typeface="DejaVu Sans"/>
              </a:rPr>
              <a:t> tries to minimize the number of instructions per program but at the cost of increasing the number of cycles per instruction.</a:t>
            </a:r>
            <a:endParaRPr b="0" lang="en-IN" sz="3220" spc="-1" strike="noStrike">
              <a:latin typeface="Arial"/>
            </a:endParaRPr>
          </a:p>
          <a:p>
            <a:pPr>
              <a:lnSpc>
                <a:spcPts val="4436"/>
              </a:lnSpc>
              <a:tabLst>
                <a:tab algn="l" pos="0"/>
              </a:tabLst>
            </a:pPr>
            <a:endParaRPr b="0" lang="en-IN" sz="3220" spc="-1" strike="noStrike">
              <a:latin typeface="Arial"/>
            </a:endParaRPr>
          </a:p>
        </p:txBody>
      </p:sp>
      <p:pic>
        <p:nvPicPr>
          <p:cNvPr id="122" name="Picture 12" descr=""/>
          <p:cNvPicPr/>
          <p:nvPr/>
        </p:nvPicPr>
        <p:blipFill>
          <a:blip r:embed="rId3"/>
          <a:stretch/>
        </p:blipFill>
        <p:spPr>
          <a:xfrm>
            <a:off x="-2779560" y="7341480"/>
            <a:ext cx="7615800" cy="7814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</TotalTime>
  <Application>LibreOffice/6.4.7.2$Linux_X86_64 LibreOffice_project/40$Build-2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language>en-IN</dc:language>
  <cp:lastModifiedBy/>
  <dcterms:modified xsi:type="dcterms:W3CDTF">2023-05-08T07:40:27Z</dcterms:modified>
  <cp:revision>21</cp:revision>
  <dc:subject/>
  <dc:title>Risc and CISC Architecture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0</vt:i4>
  </property>
</Properties>
</file>